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</p:sldMasterIdLst>
  <p:sldIdLst>
    <p:sldId id="256" r:id="rId4"/>
    <p:sldId id="265" r:id="rId5"/>
    <p:sldId id="257" r:id="rId6"/>
    <p:sldId id="258" r:id="rId7"/>
    <p:sldId id="270" r:id="rId8"/>
    <p:sldId id="271" r:id="rId9"/>
    <p:sldId id="259" r:id="rId10"/>
    <p:sldId id="263" r:id="rId11"/>
    <p:sldId id="275" r:id="rId12"/>
    <p:sldId id="276" r:id="rId13"/>
    <p:sldId id="277" r:id="rId14"/>
    <p:sldId id="260" r:id="rId15"/>
    <p:sldId id="268" r:id="rId16"/>
  </p:sldIdLst>
  <p:sldSz cx="12192000" cy="68580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matovu.AGLOBALHF\Desktop\m\SPC\Data\Kabale%20SP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tovu.AGLOBALHF\Desktop\m\SPC\Data\Kabale%20SP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tovu.AGLOBALHF\Desktop\m\SPC\Data\Kabale%20SP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tovu.AGLOBALHF\Desktop\m\SPC\Data\Kabale%20SP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tovu.AGLOBALHF\Desktop\m\SPC\Data\Kabale%20SP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1"/>
                </a:solidFill>
              </a:rPr>
              <a:t>Shewhart </a:t>
            </a:r>
            <a:r>
              <a:rPr lang="en-US" sz="2400" b="1" dirty="0" smtClean="0">
                <a:solidFill>
                  <a:schemeClr val="accent1"/>
                </a:solidFill>
              </a:rPr>
              <a:t>Control Chart CD4</a:t>
            </a:r>
            <a:endParaRPr lang="en-US" sz="24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761947925653576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HuQAS!$I$3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40-4191-A9F5-47348F103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HuQAS!$I$5:$I$24</c:f>
              <c:numCache>
                <c:formatCode>0.00</c:formatCode>
                <c:ptCount val="20"/>
                <c:pt idx="0">
                  <c:v>0.27749999999999991</c:v>
                </c:pt>
                <c:pt idx="1">
                  <c:v>0.27749999999999991</c:v>
                </c:pt>
                <c:pt idx="2">
                  <c:v>0.27749999999999991</c:v>
                </c:pt>
                <c:pt idx="3">
                  <c:v>0.27749999999999991</c:v>
                </c:pt>
                <c:pt idx="4">
                  <c:v>0.27749999999999991</c:v>
                </c:pt>
                <c:pt idx="5">
                  <c:v>0.27749999999999991</c:v>
                </c:pt>
                <c:pt idx="6">
                  <c:v>0.27749999999999991</c:v>
                </c:pt>
                <c:pt idx="7">
                  <c:v>0.27749999999999991</c:v>
                </c:pt>
                <c:pt idx="8">
                  <c:v>0.27749999999999991</c:v>
                </c:pt>
                <c:pt idx="9">
                  <c:v>0.27749999999999991</c:v>
                </c:pt>
                <c:pt idx="10">
                  <c:v>0.27749999999999991</c:v>
                </c:pt>
                <c:pt idx="11">
                  <c:v>0.27749999999999991</c:v>
                </c:pt>
                <c:pt idx="12">
                  <c:v>0.27749999999999991</c:v>
                </c:pt>
                <c:pt idx="13">
                  <c:v>0.27749999999999991</c:v>
                </c:pt>
                <c:pt idx="14">
                  <c:v>0.27749999999999991</c:v>
                </c:pt>
                <c:pt idx="15">
                  <c:v>0.27749999999999991</c:v>
                </c:pt>
                <c:pt idx="16">
                  <c:v>0.27749999999999991</c:v>
                </c:pt>
                <c:pt idx="17">
                  <c:v>0.27749999999999991</c:v>
                </c:pt>
                <c:pt idx="18">
                  <c:v>0.27749999999999991</c:v>
                </c:pt>
                <c:pt idx="19">
                  <c:v>0.27749999999999991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C-4E72-9235-DB7B4A9274C7}"/>
            </c:ext>
          </c:extLst>
        </c:ser>
        <c:ser>
          <c:idx val="1"/>
          <c:order val="1"/>
          <c:tx>
            <c:strRef>
              <c:f>HuQAS!$K$3</c:f>
              <c:strCache>
                <c:ptCount val="1"/>
                <c:pt idx="0">
                  <c:v>3UCL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40-4191-A9F5-47348F103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HuQAS!$K$5:$K$24</c:f>
              <c:numCache>
                <c:formatCode>0.00</c:formatCode>
                <c:ptCount val="20"/>
                <c:pt idx="0">
                  <c:v>4.8689277965058224</c:v>
                </c:pt>
                <c:pt idx="1">
                  <c:v>4.8689277965058224</c:v>
                </c:pt>
                <c:pt idx="2">
                  <c:v>4.8689277965058224</c:v>
                </c:pt>
                <c:pt idx="3">
                  <c:v>4.8689277965058224</c:v>
                </c:pt>
                <c:pt idx="4">
                  <c:v>4.8689277965058224</c:v>
                </c:pt>
                <c:pt idx="5">
                  <c:v>4.8689277965058224</c:v>
                </c:pt>
                <c:pt idx="6">
                  <c:v>4.8689277965058224</c:v>
                </c:pt>
                <c:pt idx="7">
                  <c:v>4.8689277965058224</c:v>
                </c:pt>
                <c:pt idx="8">
                  <c:v>4.8689277965058224</c:v>
                </c:pt>
                <c:pt idx="9">
                  <c:v>4.8689277965058224</c:v>
                </c:pt>
                <c:pt idx="10">
                  <c:v>4.8689277965058224</c:v>
                </c:pt>
                <c:pt idx="11">
                  <c:v>4.8689277965058224</c:v>
                </c:pt>
                <c:pt idx="12">
                  <c:v>4.8689277965058224</c:v>
                </c:pt>
                <c:pt idx="13">
                  <c:v>4.8689277965058224</c:v>
                </c:pt>
                <c:pt idx="14">
                  <c:v>4.8689277965058224</c:v>
                </c:pt>
                <c:pt idx="15">
                  <c:v>4.8689277965058224</c:v>
                </c:pt>
                <c:pt idx="16">
                  <c:v>4.8689277965058224</c:v>
                </c:pt>
                <c:pt idx="17">
                  <c:v>4.8689277965058224</c:v>
                </c:pt>
                <c:pt idx="18">
                  <c:v>4.8689277965058224</c:v>
                </c:pt>
                <c:pt idx="19">
                  <c:v>4.8689277965058224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C-4E72-9235-DB7B4A9274C7}"/>
            </c:ext>
          </c:extLst>
        </c:ser>
        <c:ser>
          <c:idx val="2"/>
          <c:order val="2"/>
          <c:tx>
            <c:strRef>
              <c:f>HuQAS!$M$3</c:f>
              <c:strCache>
                <c:ptCount val="1"/>
                <c:pt idx="0">
                  <c:v>3LCL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-3UCL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40-4191-A9F5-47348F103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HuQAS!$M$5:$M$24</c:f>
              <c:numCache>
                <c:formatCode>0.00</c:formatCode>
                <c:ptCount val="20"/>
                <c:pt idx="0">
                  <c:v>-4.3139277965058227</c:v>
                </c:pt>
                <c:pt idx="1">
                  <c:v>-4.3139277965058227</c:v>
                </c:pt>
                <c:pt idx="2">
                  <c:v>-4.3139277965058227</c:v>
                </c:pt>
                <c:pt idx="3">
                  <c:v>-4.3139277965058227</c:v>
                </c:pt>
                <c:pt idx="4">
                  <c:v>-4.3139277965058227</c:v>
                </c:pt>
                <c:pt idx="5">
                  <c:v>-4.3139277965058227</c:v>
                </c:pt>
                <c:pt idx="6">
                  <c:v>-4.3139277965058227</c:v>
                </c:pt>
                <c:pt idx="7">
                  <c:v>-4.3139277965058227</c:v>
                </c:pt>
                <c:pt idx="8">
                  <c:v>-4.3139277965058227</c:v>
                </c:pt>
                <c:pt idx="9">
                  <c:v>-4.3139277965058227</c:v>
                </c:pt>
                <c:pt idx="10">
                  <c:v>-4.3139277965058227</c:v>
                </c:pt>
                <c:pt idx="11">
                  <c:v>-4.3139277965058227</c:v>
                </c:pt>
                <c:pt idx="12">
                  <c:v>-4.3139277965058227</c:v>
                </c:pt>
                <c:pt idx="13">
                  <c:v>-4.3139277965058227</c:v>
                </c:pt>
                <c:pt idx="14">
                  <c:v>-4.3139277965058227</c:v>
                </c:pt>
                <c:pt idx="15">
                  <c:v>-4.3139277965058227</c:v>
                </c:pt>
                <c:pt idx="16">
                  <c:v>-4.3139277965058227</c:v>
                </c:pt>
                <c:pt idx="17">
                  <c:v>-4.3139277965058227</c:v>
                </c:pt>
                <c:pt idx="18">
                  <c:v>-4.3139277965058227</c:v>
                </c:pt>
                <c:pt idx="19">
                  <c:v>-4.3139277965058227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5C-4E72-9235-DB7B4A9274C7}"/>
            </c:ext>
          </c:extLst>
        </c:ser>
        <c:ser>
          <c:idx val="4"/>
          <c:order val="4"/>
          <c:tx>
            <c:strRef>
              <c:f>HuQAS!$J$3</c:f>
              <c:strCache>
                <c:ptCount val="1"/>
                <c:pt idx="0">
                  <c:v>2UCL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40-4191-A9F5-47348F103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HuQAS!$J$5:$J$24</c:f>
              <c:numCache>
                <c:formatCode>0.00</c:formatCode>
                <c:ptCount val="20"/>
                <c:pt idx="0">
                  <c:v>3.3384518643372152</c:v>
                </c:pt>
                <c:pt idx="1">
                  <c:v>3.3384518643372152</c:v>
                </c:pt>
                <c:pt idx="2">
                  <c:v>3.3384518643372152</c:v>
                </c:pt>
                <c:pt idx="3">
                  <c:v>3.3384518643372152</c:v>
                </c:pt>
                <c:pt idx="4">
                  <c:v>3.3384518643372152</c:v>
                </c:pt>
                <c:pt idx="5">
                  <c:v>3.3384518643372152</c:v>
                </c:pt>
                <c:pt idx="6">
                  <c:v>3.3384518643372152</c:v>
                </c:pt>
                <c:pt idx="7">
                  <c:v>3.3384518643372152</c:v>
                </c:pt>
                <c:pt idx="8">
                  <c:v>3.3384518643372152</c:v>
                </c:pt>
                <c:pt idx="9">
                  <c:v>3.3384518643372152</c:v>
                </c:pt>
                <c:pt idx="10">
                  <c:v>3.3384518643372152</c:v>
                </c:pt>
                <c:pt idx="11">
                  <c:v>3.3384518643372152</c:v>
                </c:pt>
                <c:pt idx="12">
                  <c:v>3.3384518643372152</c:v>
                </c:pt>
                <c:pt idx="13">
                  <c:v>3.3384518643372152</c:v>
                </c:pt>
                <c:pt idx="14">
                  <c:v>3.3384518643372152</c:v>
                </c:pt>
                <c:pt idx="15">
                  <c:v>3.3384518643372152</c:v>
                </c:pt>
                <c:pt idx="16">
                  <c:v>3.3384518643372152</c:v>
                </c:pt>
                <c:pt idx="17">
                  <c:v>3.3384518643372152</c:v>
                </c:pt>
                <c:pt idx="18">
                  <c:v>3.3384518643372152</c:v>
                </c:pt>
                <c:pt idx="19">
                  <c:v>3.3384518643372152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5C-4E72-9235-DB7B4A9274C7}"/>
            </c:ext>
          </c:extLst>
        </c:ser>
        <c:ser>
          <c:idx val="5"/>
          <c:order val="5"/>
          <c:tx>
            <c:strRef>
              <c:f>HuQAS!$L$3</c:f>
              <c:strCache>
                <c:ptCount val="1"/>
                <c:pt idx="0">
                  <c:v>2LCL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-2UCL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40-4191-A9F5-47348F103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HuQAS!$L$5:$L$24</c:f>
              <c:numCache>
                <c:formatCode>0.00</c:formatCode>
                <c:ptCount val="20"/>
                <c:pt idx="0">
                  <c:v>-2.7834518643372155</c:v>
                </c:pt>
                <c:pt idx="1">
                  <c:v>-2.7834518643372155</c:v>
                </c:pt>
                <c:pt idx="2">
                  <c:v>-2.7834518643372155</c:v>
                </c:pt>
                <c:pt idx="3">
                  <c:v>-2.7834518643372155</c:v>
                </c:pt>
                <c:pt idx="4">
                  <c:v>-2.7834518643372155</c:v>
                </c:pt>
                <c:pt idx="5">
                  <c:v>-2.7834518643372155</c:v>
                </c:pt>
                <c:pt idx="6">
                  <c:v>-2.7834518643372155</c:v>
                </c:pt>
                <c:pt idx="7">
                  <c:v>-2.7834518643372155</c:v>
                </c:pt>
                <c:pt idx="8">
                  <c:v>-2.7834518643372155</c:v>
                </c:pt>
                <c:pt idx="9">
                  <c:v>-2.7834518643372155</c:v>
                </c:pt>
                <c:pt idx="10">
                  <c:v>-2.7834518643372155</c:v>
                </c:pt>
                <c:pt idx="11">
                  <c:v>-2.7834518643372155</c:v>
                </c:pt>
                <c:pt idx="12">
                  <c:v>-2.7834518643372155</c:v>
                </c:pt>
                <c:pt idx="13">
                  <c:v>-2.7834518643372155</c:v>
                </c:pt>
                <c:pt idx="14">
                  <c:v>-2.7834518643372155</c:v>
                </c:pt>
                <c:pt idx="15">
                  <c:v>-2.7834518643372155</c:v>
                </c:pt>
                <c:pt idx="16">
                  <c:v>-2.7834518643372155</c:v>
                </c:pt>
                <c:pt idx="17">
                  <c:v>-2.7834518643372155</c:v>
                </c:pt>
                <c:pt idx="18">
                  <c:v>-2.7834518643372155</c:v>
                </c:pt>
                <c:pt idx="19">
                  <c:v>-2.7834518643372155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5C-4E72-9235-DB7B4A927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616832"/>
        <c:axId val="147961308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HuQAS!$F$2</c15:sqref>
                        </c15:formulaRef>
                      </c:ext>
                    </c:extLst>
                    <c:strCache>
                      <c:ptCount val="1"/>
                      <c:pt idx="0">
                        <c:v>CD4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HuQAS!$F$5:$F$24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0.16</c:v>
                      </c:pt>
                      <c:pt idx="1">
                        <c:v>-0.2</c:v>
                      </c:pt>
                      <c:pt idx="2">
                        <c:v>0.18</c:v>
                      </c:pt>
                      <c:pt idx="3">
                        <c:v>-0.08</c:v>
                      </c:pt>
                      <c:pt idx="4">
                        <c:v>0.46</c:v>
                      </c:pt>
                      <c:pt idx="5">
                        <c:v>-0.22</c:v>
                      </c:pt>
                      <c:pt idx="6">
                        <c:v>2.4900000000000002</c:v>
                      </c:pt>
                      <c:pt idx="7">
                        <c:v>0.82</c:v>
                      </c:pt>
                      <c:pt idx="8">
                        <c:v>1.69</c:v>
                      </c:pt>
                      <c:pt idx="9">
                        <c:v>0.5</c:v>
                      </c:pt>
                      <c:pt idx="10">
                        <c:v>0.47</c:v>
                      </c:pt>
                      <c:pt idx="11">
                        <c:v>2.93</c:v>
                      </c:pt>
                      <c:pt idx="12">
                        <c:v>-0.41</c:v>
                      </c:pt>
                      <c:pt idx="13">
                        <c:v>-0.05</c:v>
                      </c:pt>
                      <c:pt idx="14">
                        <c:v>-3.15</c:v>
                      </c:pt>
                      <c:pt idx="15">
                        <c:v>-3.64</c:v>
                      </c:pt>
                      <c:pt idx="16">
                        <c:v>0.85</c:v>
                      </c:pt>
                      <c:pt idx="17">
                        <c:v>0.72</c:v>
                      </c:pt>
                      <c:pt idx="18">
                        <c:v>1.37</c:v>
                      </c:pt>
                      <c:pt idx="19">
                        <c:v>0.66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715C-4E72-9235-DB7B4A9274C7}"/>
                  </c:ext>
                </c:extLst>
              </c15:ser>
            </c15:filteredLineSeries>
          </c:ext>
        </c:extLst>
      </c:lineChart>
      <c:catAx>
        <c:axId val="1479616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13088"/>
        <c:crosses val="autoZero"/>
        <c:auto val="1"/>
        <c:lblAlgn val="ctr"/>
        <c:lblOffset val="100"/>
        <c:noMultiLvlLbl val="0"/>
      </c:catAx>
      <c:valAx>
        <c:axId val="14796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1"/>
                </a:solidFill>
              </a:rPr>
              <a:t>EWMA Chart CD4</a:t>
            </a:r>
          </a:p>
        </c:rich>
      </c:tx>
      <c:layout>
        <c:manualLayout>
          <c:xMode val="edge"/>
          <c:yMode val="edge"/>
          <c:x val="3.2270268836028508E-2"/>
          <c:y val="1.9503548044215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accent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'EWMA-excluded'!$P$3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50-469F-ADE9-80F483D3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'EWMA-excluded'!$P$5:$P$24</c:f>
              <c:numCache>
                <c:formatCode>0.00</c:formatCode>
                <c:ptCount val="20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0.28000000000000003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0.28000000000000003</c:v>
                </c:pt>
                <c:pt idx="19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F-43B8-8245-717A66E4F64D}"/>
            </c:ext>
          </c:extLst>
        </c:ser>
        <c:ser>
          <c:idx val="1"/>
          <c:order val="1"/>
          <c:tx>
            <c:strRef>
              <c:f>'EWMA-excluded'!$R$3</c:f>
              <c:strCache>
                <c:ptCount val="1"/>
                <c:pt idx="0">
                  <c:v>3UCL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50-469F-ADE9-80F483D3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'EWMA-excluded'!$R$5:$R$24</c:f>
              <c:numCache>
                <c:formatCode>0.00</c:formatCode>
                <c:ptCount val="20"/>
                <c:pt idx="0">
                  <c:v>2.2062854702099139</c:v>
                </c:pt>
                <c:pt idx="1">
                  <c:v>2.2062854702099139</c:v>
                </c:pt>
                <c:pt idx="2">
                  <c:v>2.2062854702099139</c:v>
                </c:pt>
                <c:pt idx="3">
                  <c:v>2.2062854702099139</c:v>
                </c:pt>
                <c:pt idx="4">
                  <c:v>2.2062854702099139</c:v>
                </c:pt>
                <c:pt idx="5">
                  <c:v>2.2062854702099139</c:v>
                </c:pt>
                <c:pt idx="6">
                  <c:v>2.2062854702099139</c:v>
                </c:pt>
                <c:pt idx="7">
                  <c:v>2.2062854702099139</c:v>
                </c:pt>
                <c:pt idx="8">
                  <c:v>2.2062854702099139</c:v>
                </c:pt>
                <c:pt idx="9">
                  <c:v>2.2062854702099139</c:v>
                </c:pt>
                <c:pt idx="10">
                  <c:v>2.2062854702099139</c:v>
                </c:pt>
                <c:pt idx="11">
                  <c:v>2.2062854702099139</c:v>
                </c:pt>
                <c:pt idx="12">
                  <c:v>2.2062854702099139</c:v>
                </c:pt>
                <c:pt idx="13">
                  <c:v>2.2062854702099139</c:v>
                </c:pt>
                <c:pt idx="14">
                  <c:v>2.2062854702099139</c:v>
                </c:pt>
                <c:pt idx="15">
                  <c:v>2.2062854702099139</c:v>
                </c:pt>
                <c:pt idx="16">
                  <c:v>2.2062854702099139</c:v>
                </c:pt>
                <c:pt idx="17">
                  <c:v>2.2062854702099139</c:v>
                </c:pt>
                <c:pt idx="18">
                  <c:v>2.2062854702099139</c:v>
                </c:pt>
                <c:pt idx="19">
                  <c:v>2.2062854702099139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F-43B8-8245-717A66E4F64D}"/>
            </c:ext>
          </c:extLst>
        </c:ser>
        <c:ser>
          <c:idx val="2"/>
          <c:order val="2"/>
          <c:tx>
            <c:strRef>
              <c:f>'EWMA-excluded'!$S$3</c:f>
              <c:strCache>
                <c:ptCount val="1"/>
                <c:pt idx="0">
                  <c:v>3LCL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-3UCL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50-469F-ADE9-80F483D3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'EWMA-excluded'!$S$5:$S$24</c:f>
              <c:numCache>
                <c:formatCode>0.00</c:formatCode>
                <c:ptCount val="20"/>
                <c:pt idx="0">
                  <c:v>-1.6512854702099142</c:v>
                </c:pt>
                <c:pt idx="1">
                  <c:v>-1.6512854702099142</c:v>
                </c:pt>
                <c:pt idx="2">
                  <c:v>-1.6512854702099142</c:v>
                </c:pt>
                <c:pt idx="3">
                  <c:v>-1.6512854702099142</c:v>
                </c:pt>
                <c:pt idx="4">
                  <c:v>-1.6512854702099142</c:v>
                </c:pt>
                <c:pt idx="5">
                  <c:v>-1.6512854702099142</c:v>
                </c:pt>
                <c:pt idx="6">
                  <c:v>-1.6512854702099142</c:v>
                </c:pt>
                <c:pt idx="7">
                  <c:v>-1.6512854702099142</c:v>
                </c:pt>
                <c:pt idx="8">
                  <c:v>-1.6512854702099142</c:v>
                </c:pt>
                <c:pt idx="9">
                  <c:v>-1.6512854702099142</c:v>
                </c:pt>
                <c:pt idx="10">
                  <c:v>-1.6512854702099142</c:v>
                </c:pt>
                <c:pt idx="11">
                  <c:v>-1.6512854702099142</c:v>
                </c:pt>
                <c:pt idx="12">
                  <c:v>-1.6512854702099142</c:v>
                </c:pt>
                <c:pt idx="13">
                  <c:v>-1.6512854702099142</c:v>
                </c:pt>
                <c:pt idx="14">
                  <c:v>-1.6512854702099142</c:v>
                </c:pt>
                <c:pt idx="15">
                  <c:v>-1.6512854702099142</c:v>
                </c:pt>
                <c:pt idx="16">
                  <c:v>-1.6512854702099142</c:v>
                </c:pt>
                <c:pt idx="17">
                  <c:v>-1.6512854702099142</c:v>
                </c:pt>
                <c:pt idx="18">
                  <c:v>-1.6512854702099142</c:v>
                </c:pt>
                <c:pt idx="19">
                  <c:v>-1.6512854702099142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EF-43B8-8245-717A66E4F64D}"/>
            </c:ext>
          </c:extLst>
        </c:ser>
        <c:ser>
          <c:idx val="5"/>
          <c:order val="5"/>
          <c:tx>
            <c:strRef>
              <c:f>'EWMA-excluded'!$Q$3</c:f>
              <c:strCache>
                <c:ptCount val="1"/>
                <c:pt idx="0">
                  <c:v>2UCL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50-469F-ADE9-80F483D3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'EWMA-excluded'!$Q$4:$Q$24</c:f>
              <c:numCache>
                <c:formatCode>0.00</c:formatCode>
                <c:ptCount val="21"/>
                <c:pt idx="0">
                  <c:v>1.5633569801399425</c:v>
                </c:pt>
                <c:pt idx="1">
                  <c:v>1.5633569801399425</c:v>
                </c:pt>
                <c:pt idx="2">
                  <c:v>1.5633569801399425</c:v>
                </c:pt>
                <c:pt idx="3">
                  <c:v>1.5633569801399425</c:v>
                </c:pt>
                <c:pt idx="4">
                  <c:v>1.5633569801399425</c:v>
                </c:pt>
                <c:pt idx="5">
                  <c:v>1.5633569801399425</c:v>
                </c:pt>
                <c:pt idx="6">
                  <c:v>1.5633569801399425</c:v>
                </c:pt>
                <c:pt idx="7">
                  <c:v>1.5633569801399425</c:v>
                </c:pt>
                <c:pt idx="8">
                  <c:v>1.5633569801399425</c:v>
                </c:pt>
                <c:pt idx="9">
                  <c:v>1.5633569801399425</c:v>
                </c:pt>
                <c:pt idx="10">
                  <c:v>1.5633569801399425</c:v>
                </c:pt>
                <c:pt idx="11">
                  <c:v>1.5633569801399425</c:v>
                </c:pt>
                <c:pt idx="12">
                  <c:v>1.5633569801399425</c:v>
                </c:pt>
                <c:pt idx="13">
                  <c:v>1.5633569801399425</c:v>
                </c:pt>
                <c:pt idx="14">
                  <c:v>1.5633569801399425</c:v>
                </c:pt>
                <c:pt idx="15">
                  <c:v>1.5633569801399425</c:v>
                </c:pt>
                <c:pt idx="16">
                  <c:v>1.5633569801399425</c:v>
                </c:pt>
                <c:pt idx="17">
                  <c:v>1.5633569801399425</c:v>
                </c:pt>
                <c:pt idx="18">
                  <c:v>1.5633569801399425</c:v>
                </c:pt>
                <c:pt idx="19">
                  <c:v>1.5633569801399425</c:v>
                </c:pt>
                <c:pt idx="20">
                  <c:v>1.5633569801399425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EF-43B8-8245-717A66E4F64D}"/>
            </c:ext>
          </c:extLst>
        </c:ser>
        <c:ser>
          <c:idx val="6"/>
          <c:order val="6"/>
          <c:tx>
            <c:strRef>
              <c:f>'EWMA-excluded'!$T$3</c:f>
              <c:strCache>
                <c:ptCount val="1"/>
                <c:pt idx="0">
                  <c:v>2LCL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-2UCL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50-469F-ADE9-80F483D3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'EWMA-excluded'!$T$4:$T$24</c:f>
              <c:numCache>
                <c:formatCode>0.00</c:formatCode>
                <c:ptCount val="21"/>
                <c:pt idx="0">
                  <c:v>-1.0083569801399428</c:v>
                </c:pt>
                <c:pt idx="1">
                  <c:v>-1.0083569801399428</c:v>
                </c:pt>
                <c:pt idx="2">
                  <c:v>-1.0083569801399428</c:v>
                </c:pt>
                <c:pt idx="3">
                  <c:v>-1.0083569801399428</c:v>
                </c:pt>
                <c:pt idx="4">
                  <c:v>-1.0083569801399428</c:v>
                </c:pt>
                <c:pt idx="5">
                  <c:v>-1.0083569801399428</c:v>
                </c:pt>
                <c:pt idx="6">
                  <c:v>-1.0083569801399428</c:v>
                </c:pt>
                <c:pt idx="7">
                  <c:v>-1.0083569801399428</c:v>
                </c:pt>
                <c:pt idx="8">
                  <c:v>-1.0083569801399428</c:v>
                </c:pt>
                <c:pt idx="9">
                  <c:v>-1.0083569801399428</c:v>
                </c:pt>
                <c:pt idx="10">
                  <c:v>-1.0083569801399428</c:v>
                </c:pt>
                <c:pt idx="11">
                  <c:v>-1.0083569801399428</c:v>
                </c:pt>
                <c:pt idx="12">
                  <c:v>-1.0083569801399428</c:v>
                </c:pt>
                <c:pt idx="13">
                  <c:v>-1.0083569801399428</c:v>
                </c:pt>
                <c:pt idx="14">
                  <c:v>-1.0083569801399428</c:v>
                </c:pt>
                <c:pt idx="15">
                  <c:v>-1.0083569801399428</c:v>
                </c:pt>
                <c:pt idx="16">
                  <c:v>-1.0083569801399428</c:v>
                </c:pt>
                <c:pt idx="17">
                  <c:v>-1.0083569801399428</c:v>
                </c:pt>
                <c:pt idx="18">
                  <c:v>-1.0083569801399428</c:v>
                </c:pt>
                <c:pt idx="19">
                  <c:v>-1.0083569801399428</c:v>
                </c:pt>
                <c:pt idx="20">
                  <c:v>-1.0083569801399428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EF-43B8-8245-717A66E4F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604352"/>
        <c:axId val="147960726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'EWMA-excluded'!$O$3</c15:sqref>
                        </c15:formulaRef>
                      </c:ext>
                    </c:extLst>
                    <c:strCache>
                      <c:ptCount val="1"/>
                      <c:pt idx="0">
                        <c:v>EWMa Values CD4</c:v>
                      </c:pt>
                    </c:strCache>
                  </c:strRef>
                </c:tx>
                <c:spPr>
                  <a:ln w="28575" cap="rnd" cmpd="sng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c:spPr>
                <c:marker>
                  <c:symbol val="diamond"/>
                  <c:size val="5"/>
                  <c:spPr>
                    <a:solidFill>
                      <a:srgbClr val="C00000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'EWMA-excluded'!$O$5:$O$24</c15:sqref>
                        </c15:formulaRef>
                      </c:ext>
                    </c:extLst>
                    <c:numCache>
                      <c:formatCode>0.00</c:formatCode>
                      <c:ptCount val="20"/>
                      <c:pt idx="0">
                        <c:v>0.24224999999999991</c:v>
                      </c:pt>
                      <c:pt idx="1">
                        <c:v>0.10957499999999992</c:v>
                      </c:pt>
                      <c:pt idx="2">
                        <c:v>0.13070249999999994</c:v>
                      </c:pt>
                      <c:pt idx="3">
                        <c:v>6.7491749999999961E-2</c:v>
                      </c:pt>
                      <c:pt idx="4">
                        <c:v>0.18524422499999998</c:v>
                      </c:pt>
                      <c:pt idx="5">
                        <c:v>6.3670957499999986E-2</c:v>
                      </c:pt>
                      <c:pt idx="6">
                        <c:v>0.79156967025000002</c:v>
                      </c:pt>
                      <c:pt idx="7">
                        <c:v>0.800098769175</c:v>
                      </c:pt>
                      <c:pt idx="8">
                        <c:v>1.0670691384225</c:v>
                      </c:pt>
                      <c:pt idx="9">
                        <c:v>0.8969483968957499</c:v>
                      </c:pt>
                      <c:pt idx="10">
                        <c:v>0.76886387782702492</c:v>
                      </c:pt>
                      <c:pt idx="11">
                        <c:v>1.4172047144789173</c:v>
                      </c:pt>
                      <c:pt idx="12">
                        <c:v>0.869043300135242</c:v>
                      </c:pt>
                      <c:pt idx="13">
                        <c:v>0.5933303100946693</c:v>
                      </c:pt>
                      <c:pt idx="14">
                        <c:v>-0.52966878293373143</c:v>
                      </c:pt>
                      <c:pt idx="15">
                        <c:v>-1.4627681480536121</c:v>
                      </c:pt>
                      <c:pt idx="16">
                        <c:v>-0.76893770363752834</c:v>
                      </c:pt>
                      <c:pt idx="17">
                        <c:v>-0.32225639254626981</c:v>
                      </c:pt>
                      <c:pt idx="18">
                        <c:v>0.18542052521761118</c:v>
                      </c:pt>
                      <c:pt idx="19">
                        <c:v>0.32779436765232783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38EF-43B8-8245-717A66E4F64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'EWMA-excluded'!$F$2</c15:sqref>
                        </c15:formulaRef>
                      </c:ext>
                    </c:extLst>
                    <c:strCache>
                      <c:ptCount val="1"/>
                      <c:pt idx="0">
                        <c:v>CD4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tar"/>
                  <c:size val="5"/>
                  <c:spPr>
                    <a:noFill/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'EWMA-excluded'!$F$5:$F$24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0.16</c:v>
                      </c:pt>
                      <c:pt idx="1">
                        <c:v>-0.2</c:v>
                      </c:pt>
                      <c:pt idx="2">
                        <c:v>0.18</c:v>
                      </c:pt>
                      <c:pt idx="3">
                        <c:v>-0.08</c:v>
                      </c:pt>
                      <c:pt idx="4">
                        <c:v>0.46</c:v>
                      </c:pt>
                      <c:pt idx="5">
                        <c:v>-0.22</c:v>
                      </c:pt>
                      <c:pt idx="6">
                        <c:v>2.4900000000000002</c:v>
                      </c:pt>
                      <c:pt idx="7">
                        <c:v>0.82</c:v>
                      </c:pt>
                      <c:pt idx="8">
                        <c:v>1.69</c:v>
                      </c:pt>
                      <c:pt idx="9">
                        <c:v>0.5</c:v>
                      </c:pt>
                      <c:pt idx="10">
                        <c:v>0.47</c:v>
                      </c:pt>
                      <c:pt idx="11">
                        <c:v>2.93</c:v>
                      </c:pt>
                      <c:pt idx="12">
                        <c:v>-0.41</c:v>
                      </c:pt>
                      <c:pt idx="13">
                        <c:v>-0.05</c:v>
                      </c:pt>
                      <c:pt idx="14">
                        <c:v>-3.15</c:v>
                      </c:pt>
                      <c:pt idx="15">
                        <c:v>-3.64</c:v>
                      </c:pt>
                      <c:pt idx="16">
                        <c:v>0.85</c:v>
                      </c:pt>
                      <c:pt idx="17">
                        <c:v>0.72</c:v>
                      </c:pt>
                      <c:pt idx="18">
                        <c:v>1.37</c:v>
                      </c:pt>
                      <c:pt idx="19">
                        <c:v>0.66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8EF-43B8-8245-717A66E4F64D}"/>
                  </c:ext>
                </c:extLst>
              </c15:ser>
            </c15:filteredLineSeries>
          </c:ext>
        </c:extLst>
      </c:lineChart>
      <c:catAx>
        <c:axId val="1479604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07264"/>
        <c:crosses val="autoZero"/>
        <c:auto val="1"/>
        <c:lblAlgn val="ctr"/>
        <c:lblOffset val="100"/>
        <c:noMultiLvlLbl val="0"/>
      </c:catAx>
      <c:valAx>
        <c:axId val="14796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043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1"/>
                </a:solidFill>
              </a:rPr>
              <a:t>Shewhart CD4</a:t>
            </a:r>
          </a:p>
        </c:rich>
      </c:tx>
      <c:layout>
        <c:manualLayout>
          <c:xMode val="edge"/>
          <c:yMode val="edge"/>
          <c:x val="1.6621092167993051E-2"/>
          <c:y val="9.96376758296062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916249412251066E-2"/>
          <c:y val="0.13575633331783848"/>
          <c:w val="0.8506859485481687"/>
          <c:h val="0.81816124161096859"/>
        </c:manualLayout>
      </c:layout>
      <c:lineChart>
        <c:grouping val="standard"/>
        <c:varyColors val="0"/>
        <c:ser>
          <c:idx val="0"/>
          <c:order val="0"/>
          <c:tx>
            <c:strRef>
              <c:f>'EWMA-excluded'!$I$3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2C-4B7A-BDD9-09D152BF8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'EWMA-excluded'!$I$5:$I$24</c:f>
              <c:numCache>
                <c:formatCode>0.00</c:formatCode>
                <c:ptCount val="20"/>
                <c:pt idx="0">
                  <c:v>0.27749999999999991</c:v>
                </c:pt>
                <c:pt idx="1">
                  <c:v>0.27749999999999991</c:v>
                </c:pt>
                <c:pt idx="2">
                  <c:v>0.27749999999999991</c:v>
                </c:pt>
                <c:pt idx="3">
                  <c:v>0.27749999999999991</c:v>
                </c:pt>
                <c:pt idx="4">
                  <c:v>0.27749999999999991</c:v>
                </c:pt>
                <c:pt idx="5">
                  <c:v>0.27749999999999991</c:v>
                </c:pt>
                <c:pt idx="6">
                  <c:v>0.27749999999999991</c:v>
                </c:pt>
                <c:pt idx="7">
                  <c:v>0.27749999999999991</c:v>
                </c:pt>
                <c:pt idx="8">
                  <c:v>0.27749999999999991</c:v>
                </c:pt>
                <c:pt idx="9">
                  <c:v>0.27749999999999991</c:v>
                </c:pt>
                <c:pt idx="10">
                  <c:v>0.27749999999999991</c:v>
                </c:pt>
                <c:pt idx="11">
                  <c:v>0.27749999999999991</c:v>
                </c:pt>
                <c:pt idx="12">
                  <c:v>0.27749999999999991</c:v>
                </c:pt>
                <c:pt idx="13">
                  <c:v>0.27749999999999991</c:v>
                </c:pt>
                <c:pt idx="14">
                  <c:v>0.27749999999999991</c:v>
                </c:pt>
                <c:pt idx="15">
                  <c:v>0.27749999999999991</c:v>
                </c:pt>
                <c:pt idx="16">
                  <c:v>0.27749999999999991</c:v>
                </c:pt>
                <c:pt idx="17">
                  <c:v>0.27749999999999991</c:v>
                </c:pt>
                <c:pt idx="18">
                  <c:v>0.27749999999999991</c:v>
                </c:pt>
                <c:pt idx="19">
                  <c:v>0.27749999999999991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DD-4459-9D76-117F5E8FBDF0}"/>
            </c:ext>
          </c:extLst>
        </c:ser>
        <c:ser>
          <c:idx val="1"/>
          <c:order val="1"/>
          <c:tx>
            <c:strRef>
              <c:f>'EWMA-excluded'!$K$3</c:f>
              <c:strCache>
                <c:ptCount val="1"/>
                <c:pt idx="0">
                  <c:v>3UCL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2C-4B7A-BDD9-09D152BF8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'EWMA-excluded'!$K$5:$K$24</c:f>
              <c:numCache>
                <c:formatCode>0.00</c:formatCode>
                <c:ptCount val="20"/>
                <c:pt idx="0">
                  <c:v>4.8689277965058224</c:v>
                </c:pt>
                <c:pt idx="1">
                  <c:v>4.8689277965058224</c:v>
                </c:pt>
                <c:pt idx="2">
                  <c:v>4.8689277965058224</c:v>
                </c:pt>
                <c:pt idx="3">
                  <c:v>4.8689277965058224</c:v>
                </c:pt>
                <c:pt idx="4">
                  <c:v>4.8689277965058224</c:v>
                </c:pt>
                <c:pt idx="5">
                  <c:v>4.8689277965058224</c:v>
                </c:pt>
                <c:pt idx="6">
                  <c:v>4.8689277965058224</c:v>
                </c:pt>
                <c:pt idx="7">
                  <c:v>4.8689277965058224</c:v>
                </c:pt>
                <c:pt idx="8">
                  <c:v>4.8689277965058224</c:v>
                </c:pt>
                <c:pt idx="9">
                  <c:v>4.8689277965058224</c:v>
                </c:pt>
                <c:pt idx="10">
                  <c:v>4.8689277965058224</c:v>
                </c:pt>
                <c:pt idx="11">
                  <c:v>4.8689277965058224</c:v>
                </c:pt>
                <c:pt idx="12">
                  <c:v>4.8689277965058224</c:v>
                </c:pt>
                <c:pt idx="13">
                  <c:v>4.8689277965058224</c:v>
                </c:pt>
                <c:pt idx="14">
                  <c:v>4.8689277965058224</c:v>
                </c:pt>
                <c:pt idx="15">
                  <c:v>4.8689277965058224</c:v>
                </c:pt>
                <c:pt idx="16">
                  <c:v>4.8689277965058224</c:v>
                </c:pt>
                <c:pt idx="17">
                  <c:v>4.8689277965058224</c:v>
                </c:pt>
                <c:pt idx="18">
                  <c:v>4.8689277965058224</c:v>
                </c:pt>
                <c:pt idx="19">
                  <c:v>4.8689277965058224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DD-4459-9D76-117F5E8FBDF0}"/>
            </c:ext>
          </c:extLst>
        </c:ser>
        <c:ser>
          <c:idx val="2"/>
          <c:order val="2"/>
          <c:tx>
            <c:strRef>
              <c:f>'EWMA-excluded'!$M$3</c:f>
              <c:strCache>
                <c:ptCount val="1"/>
                <c:pt idx="0">
                  <c:v>3LCL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-3LCL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2C-4B7A-BDD9-09D152BF8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'EWMA-excluded'!$M$5:$M$24</c:f>
              <c:numCache>
                <c:formatCode>0.00</c:formatCode>
                <c:ptCount val="20"/>
                <c:pt idx="0">
                  <c:v>-4.3139277965058227</c:v>
                </c:pt>
                <c:pt idx="1">
                  <c:v>-4.3139277965058227</c:v>
                </c:pt>
                <c:pt idx="2">
                  <c:v>-4.3139277965058227</c:v>
                </c:pt>
                <c:pt idx="3">
                  <c:v>-4.3139277965058227</c:v>
                </c:pt>
                <c:pt idx="4">
                  <c:v>-4.3139277965058227</c:v>
                </c:pt>
                <c:pt idx="5">
                  <c:v>-4.3139277965058227</c:v>
                </c:pt>
                <c:pt idx="6">
                  <c:v>-4.3139277965058227</c:v>
                </c:pt>
                <c:pt idx="7">
                  <c:v>-4.3139277965058227</c:v>
                </c:pt>
                <c:pt idx="8">
                  <c:v>-4.3139277965058227</c:v>
                </c:pt>
                <c:pt idx="9">
                  <c:v>-4.3139277965058227</c:v>
                </c:pt>
                <c:pt idx="10">
                  <c:v>-4.3139277965058227</c:v>
                </c:pt>
                <c:pt idx="11">
                  <c:v>-4.3139277965058227</c:v>
                </c:pt>
                <c:pt idx="12">
                  <c:v>-4.3139277965058227</c:v>
                </c:pt>
                <c:pt idx="13">
                  <c:v>-4.3139277965058227</c:v>
                </c:pt>
                <c:pt idx="14">
                  <c:v>-4.3139277965058227</c:v>
                </c:pt>
                <c:pt idx="15">
                  <c:v>-4.3139277965058227</c:v>
                </c:pt>
                <c:pt idx="16">
                  <c:v>-4.3139277965058227</c:v>
                </c:pt>
                <c:pt idx="17">
                  <c:v>-4.3139277965058227</c:v>
                </c:pt>
                <c:pt idx="18">
                  <c:v>-4.3139277965058227</c:v>
                </c:pt>
                <c:pt idx="19">
                  <c:v>-4.3139277965058227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DD-4459-9D76-117F5E8FBDF0}"/>
            </c:ext>
          </c:extLst>
        </c:ser>
        <c:ser>
          <c:idx val="3"/>
          <c:order val="3"/>
          <c:tx>
            <c:strRef>
              <c:f>'EWMA-excluded'!$F$2</c:f>
              <c:strCache>
                <c:ptCount val="1"/>
                <c:pt idx="0">
                  <c:v>CD4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'EWMA-excluded'!$F$5:$F$24</c:f>
              <c:numCache>
                <c:formatCode>General</c:formatCode>
                <c:ptCount val="20"/>
                <c:pt idx="0">
                  <c:v>0.16</c:v>
                </c:pt>
                <c:pt idx="1">
                  <c:v>-0.2</c:v>
                </c:pt>
                <c:pt idx="2">
                  <c:v>0.18</c:v>
                </c:pt>
                <c:pt idx="3">
                  <c:v>-0.08</c:v>
                </c:pt>
                <c:pt idx="4">
                  <c:v>0.46</c:v>
                </c:pt>
                <c:pt idx="5">
                  <c:v>-0.22</c:v>
                </c:pt>
                <c:pt idx="6">
                  <c:v>2.4900000000000002</c:v>
                </c:pt>
                <c:pt idx="7">
                  <c:v>0.82</c:v>
                </c:pt>
                <c:pt idx="8">
                  <c:v>1.69</c:v>
                </c:pt>
                <c:pt idx="9">
                  <c:v>0.5</c:v>
                </c:pt>
                <c:pt idx="10">
                  <c:v>0.47</c:v>
                </c:pt>
                <c:pt idx="11">
                  <c:v>2.93</c:v>
                </c:pt>
                <c:pt idx="12">
                  <c:v>-0.41</c:v>
                </c:pt>
                <c:pt idx="13">
                  <c:v>-0.05</c:v>
                </c:pt>
                <c:pt idx="14">
                  <c:v>-3.15</c:v>
                </c:pt>
                <c:pt idx="15">
                  <c:v>-3.64</c:v>
                </c:pt>
                <c:pt idx="16">
                  <c:v>0.85</c:v>
                </c:pt>
                <c:pt idx="17">
                  <c:v>0.72</c:v>
                </c:pt>
                <c:pt idx="18">
                  <c:v>1.37</c:v>
                </c:pt>
                <c:pt idx="19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DD-4459-9D76-117F5E8FBDF0}"/>
            </c:ext>
          </c:extLst>
        </c:ser>
        <c:ser>
          <c:idx val="4"/>
          <c:order val="4"/>
          <c:tx>
            <c:strRef>
              <c:f>'EWMA-excluded'!$J$3</c:f>
              <c:strCache>
                <c:ptCount val="1"/>
                <c:pt idx="0">
                  <c:v>2UCL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2C-4B7A-BDD9-09D152BF8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'EWMA-excluded'!$J$5:$J$24</c:f>
              <c:numCache>
                <c:formatCode>0.00</c:formatCode>
                <c:ptCount val="20"/>
                <c:pt idx="0">
                  <c:v>3.3384518643372152</c:v>
                </c:pt>
                <c:pt idx="1">
                  <c:v>3.3384518643372152</c:v>
                </c:pt>
                <c:pt idx="2">
                  <c:v>3.3384518643372152</c:v>
                </c:pt>
                <c:pt idx="3">
                  <c:v>3.3384518643372152</c:v>
                </c:pt>
                <c:pt idx="4">
                  <c:v>3.3384518643372152</c:v>
                </c:pt>
                <c:pt idx="5">
                  <c:v>3.3384518643372152</c:v>
                </c:pt>
                <c:pt idx="6">
                  <c:v>3.3384518643372152</c:v>
                </c:pt>
                <c:pt idx="7">
                  <c:v>3.3384518643372152</c:v>
                </c:pt>
                <c:pt idx="8">
                  <c:v>3.3384518643372152</c:v>
                </c:pt>
                <c:pt idx="9">
                  <c:v>3.3384518643372152</c:v>
                </c:pt>
                <c:pt idx="10">
                  <c:v>3.3384518643372152</c:v>
                </c:pt>
                <c:pt idx="11">
                  <c:v>3.3384518643372152</c:v>
                </c:pt>
                <c:pt idx="12">
                  <c:v>3.3384518643372152</c:v>
                </c:pt>
                <c:pt idx="13">
                  <c:v>3.3384518643372152</c:v>
                </c:pt>
                <c:pt idx="14">
                  <c:v>3.3384518643372152</c:v>
                </c:pt>
                <c:pt idx="15">
                  <c:v>3.3384518643372152</c:v>
                </c:pt>
                <c:pt idx="16">
                  <c:v>3.3384518643372152</c:v>
                </c:pt>
                <c:pt idx="17">
                  <c:v>3.3384518643372152</c:v>
                </c:pt>
                <c:pt idx="18">
                  <c:v>3.3384518643372152</c:v>
                </c:pt>
                <c:pt idx="19">
                  <c:v>3.3384518643372152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DD-4459-9D76-117F5E8FBDF0}"/>
            </c:ext>
          </c:extLst>
        </c:ser>
        <c:ser>
          <c:idx val="5"/>
          <c:order val="5"/>
          <c:tx>
            <c:strRef>
              <c:f>'EWMA-excluded'!$L$3</c:f>
              <c:strCache>
                <c:ptCount val="1"/>
                <c:pt idx="0">
                  <c:v>2LCL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-2LCL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2C-4B7A-BDD9-09D152BF8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'EWMA-excluded'!$L$5:$L$24</c:f>
              <c:numCache>
                <c:formatCode>0.00</c:formatCode>
                <c:ptCount val="20"/>
                <c:pt idx="0">
                  <c:v>-2.7834518643372155</c:v>
                </c:pt>
                <c:pt idx="1">
                  <c:v>-2.7834518643372155</c:v>
                </c:pt>
                <c:pt idx="2">
                  <c:v>-2.7834518643372155</c:v>
                </c:pt>
                <c:pt idx="3">
                  <c:v>-2.7834518643372155</c:v>
                </c:pt>
                <c:pt idx="4">
                  <c:v>-2.7834518643372155</c:v>
                </c:pt>
                <c:pt idx="5">
                  <c:v>-2.7834518643372155</c:v>
                </c:pt>
                <c:pt idx="6">
                  <c:v>-2.7834518643372155</c:v>
                </c:pt>
                <c:pt idx="7">
                  <c:v>-2.7834518643372155</c:v>
                </c:pt>
                <c:pt idx="8">
                  <c:v>-2.7834518643372155</c:v>
                </c:pt>
                <c:pt idx="9">
                  <c:v>-2.7834518643372155</c:v>
                </c:pt>
                <c:pt idx="10">
                  <c:v>-2.7834518643372155</c:v>
                </c:pt>
                <c:pt idx="11">
                  <c:v>-2.7834518643372155</c:v>
                </c:pt>
                <c:pt idx="12">
                  <c:v>-2.7834518643372155</c:v>
                </c:pt>
                <c:pt idx="13">
                  <c:v>-2.7834518643372155</c:v>
                </c:pt>
                <c:pt idx="14">
                  <c:v>-2.7834518643372155</c:v>
                </c:pt>
                <c:pt idx="15">
                  <c:v>-2.7834518643372155</c:v>
                </c:pt>
                <c:pt idx="16">
                  <c:v>-2.7834518643372155</c:v>
                </c:pt>
                <c:pt idx="17">
                  <c:v>-2.7834518643372155</c:v>
                </c:pt>
                <c:pt idx="18">
                  <c:v>-2.7834518643372155</c:v>
                </c:pt>
                <c:pt idx="19">
                  <c:v>-2.7834518643372155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DD-4459-9D76-117F5E8FB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616832"/>
        <c:axId val="1479613088"/>
      </c:lineChart>
      <c:catAx>
        <c:axId val="1479616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13088"/>
        <c:crosses val="autoZero"/>
        <c:auto val="1"/>
        <c:lblAlgn val="ctr"/>
        <c:lblOffset val="100"/>
        <c:noMultiLvlLbl val="0"/>
      </c:catAx>
      <c:valAx>
        <c:axId val="14796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accent1"/>
                </a:solidFill>
              </a:rPr>
              <a:t>Exponentially Weighted Moving Averages </a:t>
            </a:r>
            <a:r>
              <a:rPr lang="en-US" sz="2400" b="1" dirty="0">
                <a:solidFill>
                  <a:schemeClr val="accent1"/>
                </a:solidFill>
              </a:rPr>
              <a:t>Chart CD4</a:t>
            </a:r>
          </a:p>
        </c:rich>
      </c:tx>
      <c:layout>
        <c:manualLayout>
          <c:xMode val="edge"/>
          <c:yMode val="edge"/>
          <c:x val="9.2095196961139228E-3"/>
          <c:y val="2.2664837616253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accent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'EWMA-excluded'!$P$3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'EWMA-excluded'!$P$5:$P$24</c:f>
              <c:numCache>
                <c:formatCode>0.00</c:formatCode>
                <c:ptCount val="20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0.28000000000000003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0.28000000000000003</c:v>
                </c:pt>
                <c:pt idx="19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E-461D-ADF0-5E6D1164137E}"/>
            </c:ext>
          </c:extLst>
        </c:ser>
        <c:ser>
          <c:idx val="1"/>
          <c:order val="1"/>
          <c:tx>
            <c:strRef>
              <c:f>'EWMA-excluded'!$R$3</c:f>
              <c:strCache>
                <c:ptCount val="1"/>
                <c:pt idx="0">
                  <c:v>3UCL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'EWMA-excluded'!$R$5:$R$24</c:f>
              <c:numCache>
                <c:formatCode>0.00</c:formatCode>
                <c:ptCount val="20"/>
                <c:pt idx="0">
                  <c:v>2.2062854702099139</c:v>
                </c:pt>
                <c:pt idx="1">
                  <c:v>2.2062854702099139</c:v>
                </c:pt>
                <c:pt idx="2">
                  <c:v>2.2062854702099139</c:v>
                </c:pt>
                <c:pt idx="3">
                  <c:v>2.2062854702099139</c:v>
                </c:pt>
                <c:pt idx="4">
                  <c:v>2.2062854702099139</c:v>
                </c:pt>
                <c:pt idx="5">
                  <c:v>2.2062854702099139</c:v>
                </c:pt>
                <c:pt idx="6">
                  <c:v>2.2062854702099139</c:v>
                </c:pt>
                <c:pt idx="7">
                  <c:v>2.2062854702099139</c:v>
                </c:pt>
                <c:pt idx="8">
                  <c:v>2.2062854702099139</c:v>
                </c:pt>
                <c:pt idx="9">
                  <c:v>2.2062854702099139</c:v>
                </c:pt>
                <c:pt idx="10">
                  <c:v>2.2062854702099139</c:v>
                </c:pt>
                <c:pt idx="11">
                  <c:v>2.2062854702099139</c:v>
                </c:pt>
                <c:pt idx="12">
                  <c:v>2.2062854702099139</c:v>
                </c:pt>
                <c:pt idx="13">
                  <c:v>2.2062854702099139</c:v>
                </c:pt>
                <c:pt idx="14">
                  <c:v>2.2062854702099139</c:v>
                </c:pt>
                <c:pt idx="15">
                  <c:v>2.2062854702099139</c:v>
                </c:pt>
                <c:pt idx="16">
                  <c:v>2.2062854702099139</c:v>
                </c:pt>
                <c:pt idx="17">
                  <c:v>2.2062854702099139</c:v>
                </c:pt>
                <c:pt idx="18">
                  <c:v>2.2062854702099139</c:v>
                </c:pt>
                <c:pt idx="19">
                  <c:v>2.2062854702099139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E-461D-ADF0-5E6D1164137E}"/>
            </c:ext>
          </c:extLst>
        </c:ser>
        <c:ser>
          <c:idx val="2"/>
          <c:order val="2"/>
          <c:tx>
            <c:strRef>
              <c:f>'EWMA-excluded'!$S$3</c:f>
              <c:strCache>
                <c:ptCount val="1"/>
                <c:pt idx="0">
                  <c:v>3LCL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'EWMA-excluded'!$S$5:$S$24</c:f>
              <c:numCache>
                <c:formatCode>0.00</c:formatCode>
                <c:ptCount val="20"/>
                <c:pt idx="0">
                  <c:v>-1.6512854702099142</c:v>
                </c:pt>
                <c:pt idx="1">
                  <c:v>-1.6512854702099142</c:v>
                </c:pt>
                <c:pt idx="2">
                  <c:v>-1.6512854702099142</c:v>
                </c:pt>
                <c:pt idx="3">
                  <c:v>-1.6512854702099142</c:v>
                </c:pt>
                <c:pt idx="4">
                  <c:v>-1.6512854702099142</c:v>
                </c:pt>
                <c:pt idx="5">
                  <c:v>-1.6512854702099142</c:v>
                </c:pt>
                <c:pt idx="6">
                  <c:v>-1.6512854702099142</c:v>
                </c:pt>
                <c:pt idx="7">
                  <c:v>-1.6512854702099142</c:v>
                </c:pt>
                <c:pt idx="8">
                  <c:v>-1.6512854702099142</c:v>
                </c:pt>
                <c:pt idx="9">
                  <c:v>-1.6512854702099142</c:v>
                </c:pt>
                <c:pt idx="10">
                  <c:v>-1.6512854702099142</c:v>
                </c:pt>
                <c:pt idx="11">
                  <c:v>-1.6512854702099142</c:v>
                </c:pt>
                <c:pt idx="12">
                  <c:v>-1.6512854702099142</c:v>
                </c:pt>
                <c:pt idx="13">
                  <c:v>-1.6512854702099142</c:v>
                </c:pt>
                <c:pt idx="14">
                  <c:v>-1.6512854702099142</c:v>
                </c:pt>
                <c:pt idx="15">
                  <c:v>-1.6512854702099142</c:v>
                </c:pt>
                <c:pt idx="16">
                  <c:v>-1.6512854702099142</c:v>
                </c:pt>
                <c:pt idx="17">
                  <c:v>-1.6512854702099142</c:v>
                </c:pt>
                <c:pt idx="18">
                  <c:v>-1.6512854702099142</c:v>
                </c:pt>
                <c:pt idx="19">
                  <c:v>-1.6512854702099142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9E-461D-ADF0-5E6D1164137E}"/>
            </c:ext>
          </c:extLst>
        </c:ser>
        <c:ser>
          <c:idx val="3"/>
          <c:order val="3"/>
          <c:tx>
            <c:strRef>
              <c:f>'EWMA-excluded'!$O$3</c:f>
              <c:strCache>
                <c:ptCount val="1"/>
                <c:pt idx="0">
                  <c:v>EWMa Values CD4</c:v>
                </c:pt>
              </c:strCache>
            </c:strRef>
          </c:tx>
          <c:spPr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'EWMA-excluded'!$O$5:$O$24</c:f>
              <c:numCache>
                <c:formatCode>0.00</c:formatCode>
                <c:ptCount val="20"/>
                <c:pt idx="0">
                  <c:v>0.24224999999999991</c:v>
                </c:pt>
                <c:pt idx="1">
                  <c:v>0.10957499999999992</c:v>
                </c:pt>
                <c:pt idx="2">
                  <c:v>0.13070249999999994</c:v>
                </c:pt>
                <c:pt idx="3">
                  <c:v>6.7491749999999961E-2</c:v>
                </c:pt>
                <c:pt idx="4">
                  <c:v>0.18524422499999998</c:v>
                </c:pt>
                <c:pt idx="5">
                  <c:v>6.3670957499999986E-2</c:v>
                </c:pt>
                <c:pt idx="6">
                  <c:v>0.79156967025000002</c:v>
                </c:pt>
                <c:pt idx="7">
                  <c:v>0.800098769175</c:v>
                </c:pt>
                <c:pt idx="8">
                  <c:v>1.0670691384225</c:v>
                </c:pt>
                <c:pt idx="9">
                  <c:v>0.8969483968957499</c:v>
                </c:pt>
                <c:pt idx="10">
                  <c:v>0.76886387782702492</c:v>
                </c:pt>
                <c:pt idx="11">
                  <c:v>1.4172047144789173</c:v>
                </c:pt>
                <c:pt idx="12">
                  <c:v>0.869043300135242</c:v>
                </c:pt>
                <c:pt idx="13">
                  <c:v>0.5933303100946693</c:v>
                </c:pt>
                <c:pt idx="14">
                  <c:v>-0.52966878293373143</c:v>
                </c:pt>
                <c:pt idx="15">
                  <c:v>-1.4627681480536121</c:v>
                </c:pt>
                <c:pt idx="16">
                  <c:v>-0.76893770363752834</c:v>
                </c:pt>
                <c:pt idx="17">
                  <c:v>-0.32225639254626981</c:v>
                </c:pt>
                <c:pt idx="18">
                  <c:v>0.18542052521761118</c:v>
                </c:pt>
                <c:pt idx="19">
                  <c:v>0.32779436765232783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9E-461D-ADF0-5E6D1164137E}"/>
            </c:ext>
          </c:extLst>
        </c:ser>
        <c:ser>
          <c:idx val="5"/>
          <c:order val="5"/>
          <c:tx>
            <c:strRef>
              <c:f>'EWMA-excluded'!$Q$3</c:f>
              <c:strCache>
                <c:ptCount val="1"/>
                <c:pt idx="0">
                  <c:v>2UCL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'EWMA-excluded'!$Q$4:$Q$24</c:f>
              <c:numCache>
                <c:formatCode>0.00</c:formatCode>
                <c:ptCount val="21"/>
                <c:pt idx="0">
                  <c:v>1.5633569801399425</c:v>
                </c:pt>
                <c:pt idx="1">
                  <c:v>1.5633569801399425</c:v>
                </c:pt>
                <c:pt idx="2">
                  <c:v>1.5633569801399425</c:v>
                </c:pt>
                <c:pt idx="3">
                  <c:v>1.5633569801399425</c:v>
                </c:pt>
                <c:pt idx="4">
                  <c:v>1.5633569801399425</c:v>
                </c:pt>
                <c:pt idx="5">
                  <c:v>1.5633569801399425</c:v>
                </c:pt>
                <c:pt idx="6">
                  <c:v>1.5633569801399425</c:v>
                </c:pt>
                <c:pt idx="7">
                  <c:v>1.5633569801399425</c:v>
                </c:pt>
                <c:pt idx="8">
                  <c:v>1.5633569801399425</c:v>
                </c:pt>
                <c:pt idx="9">
                  <c:v>1.5633569801399425</c:v>
                </c:pt>
                <c:pt idx="10">
                  <c:v>1.5633569801399425</c:v>
                </c:pt>
                <c:pt idx="11">
                  <c:v>1.5633569801399425</c:v>
                </c:pt>
                <c:pt idx="12">
                  <c:v>1.5633569801399425</c:v>
                </c:pt>
                <c:pt idx="13">
                  <c:v>1.5633569801399425</c:v>
                </c:pt>
                <c:pt idx="14">
                  <c:v>1.5633569801399425</c:v>
                </c:pt>
                <c:pt idx="15">
                  <c:v>1.5633569801399425</c:v>
                </c:pt>
                <c:pt idx="16">
                  <c:v>1.5633569801399425</c:v>
                </c:pt>
                <c:pt idx="17">
                  <c:v>1.5633569801399425</c:v>
                </c:pt>
                <c:pt idx="18">
                  <c:v>1.5633569801399425</c:v>
                </c:pt>
                <c:pt idx="19">
                  <c:v>1.5633569801399425</c:v>
                </c:pt>
                <c:pt idx="20">
                  <c:v>1.5633569801399425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9E-461D-ADF0-5E6D1164137E}"/>
            </c:ext>
          </c:extLst>
        </c:ser>
        <c:ser>
          <c:idx val="6"/>
          <c:order val="6"/>
          <c:tx>
            <c:strRef>
              <c:f>'EWMA-excluded'!$T$3</c:f>
              <c:strCache>
                <c:ptCount val="1"/>
                <c:pt idx="0">
                  <c:v>2LCL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'EWMA-excluded'!$T$4:$T$24</c:f>
              <c:numCache>
                <c:formatCode>0.00</c:formatCode>
                <c:ptCount val="21"/>
                <c:pt idx="0">
                  <c:v>-1.0083569801399428</c:v>
                </c:pt>
                <c:pt idx="1">
                  <c:v>-1.0083569801399428</c:v>
                </c:pt>
                <c:pt idx="2">
                  <c:v>-1.0083569801399428</c:v>
                </c:pt>
                <c:pt idx="3">
                  <c:v>-1.0083569801399428</c:v>
                </c:pt>
                <c:pt idx="4">
                  <c:v>-1.0083569801399428</c:v>
                </c:pt>
                <c:pt idx="5">
                  <c:v>-1.0083569801399428</c:v>
                </c:pt>
                <c:pt idx="6">
                  <c:v>-1.0083569801399428</c:v>
                </c:pt>
                <c:pt idx="7">
                  <c:v>-1.0083569801399428</c:v>
                </c:pt>
                <c:pt idx="8">
                  <c:v>-1.0083569801399428</c:v>
                </c:pt>
                <c:pt idx="9">
                  <c:v>-1.0083569801399428</c:v>
                </c:pt>
                <c:pt idx="10">
                  <c:v>-1.0083569801399428</c:v>
                </c:pt>
                <c:pt idx="11">
                  <c:v>-1.0083569801399428</c:v>
                </c:pt>
                <c:pt idx="12">
                  <c:v>-1.0083569801399428</c:v>
                </c:pt>
                <c:pt idx="13">
                  <c:v>-1.0083569801399428</c:v>
                </c:pt>
                <c:pt idx="14">
                  <c:v>-1.0083569801399428</c:v>
                </c:pt>
                <c:pt idx="15">
                  <c:v>-1.0083569801399428</c:v>
                </c:pt>
                <c:pt idx="16">
                  <c:v>-1.0083569801399428</c:v>
                </c:pt>
                <c:pt idx="17">
                  <c:v>-1.0083569801399428</c:v>
                </c:pt>
                <c:pt idx="18">
                  <c:v>-1.0083569801399428</c:v>
                </c:pt>
                <c:pt idx="19">
                  <c:v>-1.0083569801399428</c:v>
                </c:pt>
                <c:pt idx="20">
                  <c:v>-1.0083569801399428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9E-461D-ADF0-5E6D11641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604352"/>
        <c:axId val="147960726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'EWMA-excluded'!$F$2</c15:sqref>
                        </c15:formulaRef>
                      </c:ext>
                    </c:extLst>
                    <c:strCache>
                      <c:ptCount val="1"/>
                      <c:pt idx="0">
                        <c:v>CD4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tar"/>
                  <c:size val="5"/>
                  <c:spPr>
                    <a:noFill/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'EWMA-excluded'!$F$5:$F$24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0.16</c:v>
                      </c:pt>
                      <c:pt idx="1">
                        <c:v>-0.2</c:v>
                      </c:pt>
                      <c:pt idx="2">
                        <c:v>0.18</c:v>
                      </c:pt>
                      <c:pt idx="3">
                        <c:v>-0.08</c:v>
                      </c:pt>
                      <c:pt idx="4">
                        <c:v>0.46</c:v>
                      </c:pt>
                      <c:pt idx="5">
                        <c:v>-0.22</c:v>
                      </c:pt>
                      <c:pt idx="6">
                        <c:v>2.4900000000000002</c:v>
                      </c:pt>
                      <c:pt idx="7">
                        <c:v>0.82</c:v>
                      </c:pt>
                      <c:pt idx="8">
                        <c:v>1.69</c:v>
                      </c:pt>
                      <c:pt idx="9">
                        <c:v>0.5</c:v>
                      </c:pt>
                      <c:pt idx="10">
                        <c:v>0.47</c:v>
                      </c:pt>
                      <c:pt idx="11">
                        <c:v>2.93</c:v>
                      </c:pt>
                      <c:pt idx="12">
                        <c:v>-0.41</c:v>
                      </c:pt>
                      <c:pt idx="13">
                        <c:v>-0.05</c:v>
                      </c:pt>
                      <c:pt idx="14">
                        <c:v>-3.15</c:v>
                      </c:pt>
                      <c:pt idx="15">
                        <c:v>-3.64</c:v>
                      </c:pt>
                      <c:pt idx="16">
                        <c:v>0.85</c:v>
                      </c:pt>
                      <c:pt idx="17">
                        <c:v>0.72</c:v>
                      </c:pt>
                      <c:pt idx="18">
                        <c:v>1.37</c:v>
                      </c:pt>
                      <c:pt idx="19">
                        <c:v>0.66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09E-461D-ADF0-5E6D1164137E}"/>
                  </c:ext>
                </c:extLst>
              </c15:ser>
            </c15:filteredLineSeries>
          </c:ext>
        </c:extLst>
      </c:lineChart>
      <c:catAx>
        <c:axId val="1479604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07264"/>
        <c:crosses val="autoZero"/>
        <c:auto val="1"/>
        <c:lblAlgn val="ctr"/>
        <c:lblOffset val="100"/>
        <c:noMultiLvlLbl val="0"/>
      </c:catAx>
      <c:valAx>
        <c:axId val="14796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043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accent1"/>
                </a:solidFill>
              </a:rPr>
              <a:t>EWMA </a:t>
            </a:r>
            <a:r>
              <a:rPr lang="en-US" sz="2400" b="1" dirty="0">
                <a:solidFill>
                  <a:schemeClr val="accent1"/>
                </a:solidFill>
              </a:rPr>
              <a:t>CD4</a:t>
            </a:r>
          </a:p>
        </c:rich>
      </c:tx>
      <c:layout>
        <c:manualLayout>
          <c:xMode val="edge"/>
          <c:yMode val="edge"/>
          <c:x val="2.1493510837692558E-2"/>
          <c:y val="5.25310558845640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accent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'EWMA-excluded'!$P$3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CL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38-4590-A161-FAD540D59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'EWMA-excluded'!$P$5:$P$24</c:f>
              <c:numCache>
                <c:formatCode>0.00</c:formatCode>
                <c:ptCount val="20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0.28000000000000003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0.28000000000000003</c:v>
                </c:pt>
                <c:pt idx="19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E-461D-ADF0-5E6D1164137E}"/>
            </c:ext>
          </c:extLst>
        </c:ser>
        <c:ser>
          <c:idx val="1"/>
          <c:order val="1"/>
          <c:tx>
            <c:strRef>
              <c:f>'EWMA-excluded'!$R$3</c:f>
              <c:strCache>
                <c:ptCount val="1"/>
                <c:pt idx="0">
                  <c:v>3UCL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3UCL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38-4590-A161-FAD540D59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'EWMA-excluded'!$R$5:$R$24</c:f>
              <c:numCache>
                <c:formatCode>0.00</c:formatCode>
                <c:ptCount val="20"/>
                <c:pt idx="0">
                  <c:v>2.2062854702099139</c:v>
                </c:pt>
                <c:pt idx="1">
                  <c:v>2.2062854702099139</c:v>
                </c:pt>
                <c:pt idx="2">
                  <c:v>2.2062854702099139</c:v>
                </c:pt>
                <c:pt idx="3">
                  <c:v>2.2062854702099139</c:v>
                </c:pt>
                <c:pt idx="4">
                  <c:v>2.2062854702099139</c:v>
                </c:pt>
                <c:pt idx="5">
                  <c:v>2.2062854702099139</c:v>
                </c:pt>
                <c:pt idx="6">
                  <c:v>2.2062854702099139</c:v>
                </c:pt>
                <c:pt idx="7">
                  <c:v>2.2062854702099139</c:v>
                </c:pt>
                <c:pt idx="8">
                  <c:v>2.2062854702099139</c:v>
                </c:pt>
                <c:pt idx="9">
                  <c:v>2.2062854702099139</c:v>
                </c:pt>
                <c:pt idx="10">
                  <c:v>2.2062854702099139</c:v>
                </c:pt>
                <c:pt idx="11">
                  <c:v>2.2062854702099139</c:v>
                </c:pt>
                <c:pt idx="12">
                  <c:v>2.2062854702099139</c:v>
                </c:pt>
                <c:pt idx="13">
                  <c:v>2.2062854702099139</c:v>
                </c:pt>
                <c:pt idx="14">
                  <c:v>2.2062854702099139</c:v>
                </c:pt>
                <c:pt idx="15">
                  <c:v>2.2062854702099139</c:v>
                </c:pt>
                <c:pt idx="16">
                  <c:v>2.2062854702099139</c:v>
                </c:pt>
                <c:pt idx="17">
                  <c:v>2.2062854702099139</c:v>
                </c:pt>
                <c:pt idx="18">
                  <c:v>2.2062854702099139</c:v>
                </c:pt>
                <c:pt idx="19">
                  <c:v>2.2062854702099139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E-461D-ADF0-5E6D1164137E}"/>
            </c:ext>
          </c:extLst>
        </c:ser>
        <c:ser>
          <c:idx val="2"/>
          <c:order val="2"/>
          <c:tx>
            <c:strRef>
              <c:f>'EWMA-excluded'!$S$3</c:f>
              <c:strCache>
                <c:ptCount val="1"/>
                <c:pt idx="0">
                  <c:v>3LCL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-3LCL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38-4590-A161-FAD540D59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'EWMA-excluded'!$S$5:$S$24</c:f>
              <c:numCache>
                <c:formatCode>0.00</c:formatCode>
                <c:ptCount val="20"/>
                <c:pt idx="0">
                  <c:v>-1.6512854702099142</c:v>
                </c:pt>
                <c:pt idx="1">
                  <c:v>-1.6512854702099142</c:v>
                </c:pt>
                <c:pt idx="2">
                  <c:v>-1.6512854702099142</c:v>
                </c:pt>
                <c:pt idx="3">
                  <c:v>-1.6512854702099142</c:v>
                </c:pt>
                <c:pt idx="4">
                  <c:v>-1.6512854702099142</c:v>
                </c:pt>
                <c:pt idx="5">
                  <c:v>-1.6512854702099142</c:v>
                </c:pt>
                <c:pt idx="6">
                  <c:v>-1.6512854702099142</c:v>
                </c:pt>
                <c:pt idx="7">
                  <c:v>-1.6512854702099142</c:v>
                </c:pt>
                <c:pt idx="8">
                  <c:v>-1.6512854702099142</c:v>
                </c:pt>
                <c:pt idx="9">
                  <c:v>-1.6512854702099142</c:v>
                </c:pt>
                <c:pt idx="10">
                  <c:v>-1.6512854702099142</c:v>
                </c:pt>
                <c:pt idx="11">
                  <c:v>-1.6512854702099142</c:v>
                </c:pt>
                <c:pt idx="12">
                  <c:v>-1.6512854702099142</c:v>
                </c:pt>
                <c:pt idx="13">
                  <c:v>-1.6512854702099142</c:v>
                </c:pt>
                <c:pt idx="14">
                  <c:v>-1.6512854702099142</c:v>
                </c:pt>
                <c:pt idx="15">
                  <c:v>-1.6512854702099142</c:v>
                </c:pt>
                <c:pt idx="16">
                  <c:v>-1.6512854702099142</c:v>
                </c:pt>
                <c:pt idx="17">
                  <c:v>-1.6512854702099142</c:v>
                </c:pt>
                <c:pt idx="18">
                  <c:v>-1.6512854702099142</c:v>
                </c:pt>
                <c:pt idx="19">
                  <c:v>-1.6512854702099142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9E-461D-ADF0-5E6D1164137E}"/>
            </c:ext>
          </c:extLst>
        </c:ser>
        <c:ser>
          <c:idx val="3"/>
          <c:order val="3"/>
          <c:tx>
            <c:strRef>
              <c:f>'EWMA-excluded'!$O$3</c:f>
              <c:strCache>
                <c:ptCount val="1"/>
                <c:pt idx="0">
                  <c:v>EWMa Values CD4</c:v>
                </c:pt>
              </c:strCache>
            </c:strRef>
          </c:tx>
          <c:spPr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'EWMA-excluded'!$O$5:$O$24</c:f>
              <c:numCache>
                <c:formatCode>0.00</c:formatCode>
                <c:ptCount val="20"/>
                <c:pt idx="0">
                  <c:v>0.24224999999999991</c:v>
                </c:pt>
                <c:pt idx="1">
                  <c:v>0.10957499999999992</c:v>
                </c:pt>
                <c:pt idx="2">
                  <c:v>0.13070249999999994</c:v>
                </c:pt>
                <c:pt idx="3">
                  <c:v>6.7491749999999961E-2</c:v>
                </c:pt>
                <c:pt idx="4">
                  <c:v>0.18524422499999998</c:v>
                </c:pt>
                <c:pt idx="5">
                  <c:v>6.3670957499999986E-2</c:v>
                </c:pt>
                <c:pt idx="6">
                  <c:v>0.79156967025000002</c:v>
                </c:pt>
                <c:pt idx="7">
                  <c:v>0.800098769175</c:v>
                </c:pt>
                <c:pt idx="8">
                  <c:v>1.0670691384225</c:v>
                </c:pt>
                <c:pt idx="9">
                  <c:v>0.8969483968957499</c:v>
                </c:pt>
                <c:pt idx="10">
                  <c:v>0.76886387782702492</c:v>
                </c:pt>
                <c:pt idx="11">
                  <c:v>1.4172047144789173</c:v>
                </c:pt>
                <c:pt idx="12">
                  <c:v>0.869043300135242</c:v>
                </c:pt>
                <c:pt idx="13">
                  <c:v>0.5933303100946693</c:v>
                </c:pt>
                <c:pt idx="14">
                  <c:v>-0.52966878293373143</c:v>
                </c:pt>
                <c:pt idx="15">
                  <c:v>-1.4627681480536121</c:v>
                </c:pt>
                <c:pt idx="16">
                  <c:v>-0.76893770363752834</c:v>
                </c:pt>
                <c:pt idx="17">
                  <c:v>-0.32225639254626981</c:v>
                </c:pt>
                <c:pt idx="18">
                  <c:v>0.18542052521761118</c:v>
                </c:pt>
                <c:pt idx="19">
                  <c:v>0.32779436765232783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9E-461D-ADF0-5E6D1164137E}"/>
            </c:ext>
          </c:extLst>
        </c:ser>
        <c:ser>
          <c:idx val="5"/>
          <c:order val="5"/>
          <c:tx>
            <c:strRef>
              <c:f>'EWMA-excluded'!$Q$3</c:f>
              <c:strCache>
                <c:ptCount val="1"/>
                <c:pt idx="0">
                  <c:v>2UCL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2UCL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38-4590-A161-FAD540D59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'EWMA-excluded'!$Q$4:$Q$24</c:f>
              <c:numCache>
                <c:formatCode>0.00</c:formatCode>
                <c:ptCount val="21"/>
                <c:pt idx="0">
                  <c:v>1.5633569801399425</c:v>
                </c:pt>
                <c:pt idx="1">
                  <c:v>1.5633569801399425</c:v>
                </c:pt>
                <c:pt idx="2">
                  <c:v>1.5633569801399425</c:v>
                </c:pt>
                <c:pt idx="3">
                  <c:v>1.5633569801399425</c:v>
                </c:pt>
                <c:pt idx="4">
                  <c:v>1.5633569801399425</c:v>
                </c:pt>
                <c:pt idx="5">
                  <c:v>1.5633569801399425</c:v>
                </c:pt>
                <c:pt idx="6">
                  <c:v>1.5633569801399425</c:v>
                </c:pt>
                <c:pt idx="7">
                  <c:v>1.5633569801399425</c:v>
                </c:pt>
                <c:pt idx="8">
                  <c:v>1.5633569801399425</c:v>
                </c:pt>
                <c:pt idx="9">
                  <c:v>1.5633569801399425</c:v>
                </c:pt>
                <c:pt idx="10">
                  <c:v>1.5633569801399425</c:v>
                </c:pt>
                <c:pt idx="11">
                  <c:v>1.5633569801399425</c:v>
                </c:pt>
                <c:pt idx="12">
                  <c:v>1.5633569801399425</c:v>
                </c:pt>
                <c:pt idx="13">
                  <c:v>1.5633569801399425</c:v>
                </c:pt>
                <c:pt idx="14">
                  <c:v>1.5633569801399425</c:v>
                </c:pt>
                <c:pt idx="15">
                  <c:v>1.5633569801399425</c:v>
                </c:pt>
                <c:pt idx="16">
                  <c:v>1.5633569801399425</c:v>
                </c:pt>
                <c:pt idx="17">
                  <c:v>1.5633569801399425</c:v>
                </c:pt>
                <c:pt idx="18">
                  <c:v>1.5633569801399425</c:v>
                </c:pt>
                <c:pt idx="19">
                  <c:v>1.5633569801399425</c:v>
                </c:pt>
                <c:pt idx="20">
                  <c:v>1.5633569801399425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9E-461D-ADF0-5E6D1164137E}"/>
            </c:ext>
          </c:extLst>
        </c:ser>
        <c:ser>
          <c:idx val="6"/>
          <c:order val="6"/>
          <c:tx>
            <c:strRef>
              <c:f>'EWMA-excluded'!$T$3</c:f>
              <c:strCache>
                <c:ptCount val="1"/>
                <c:pt idx="0">
                  <c:v>2LCL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0"/>
                  <c:y val="-5.25310558845640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-2LCL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38-4590-A161-FAD540D59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'EWMA-excluded'!$T$4:$T$24</c:f>
              <c:numCache>
                <c:formatCode>0.00</c:formatCode>
                <c:ptCount val="21"/>
                <c:pt idx="0">
                  <c:v>-1.0083569801399428</c:v>
                </c:pt>
                <c:pt idx="1">
                  <c:v>-1.0083569801399428</c:v>
                </c:pt>
                <c:pt idx="2">
                  <c:v>-1.0083569801399428</c:v>
                </c:pt>
                <c:pt idx="3">
                  <c:v>-1.0083569801399428</c:v>
                </c:pt>
                <c:pt idx="4">
                  <c:v>-1.0083569801399428</c:v>
                </c:pt>
                <c:pt idx="5">
                  <c:v>-1.0083569801399428</c:v>
                </c:pt>
                <c:pt idx="6">
                  <c:v>-1.0083569801399428</c:v>
                </c:pt>
                <c:pt idx="7">
                  <c:v>-1.0083569801399428</c:v>
                </c:pt>
                <c:pt idx="8">
                  <c:v>-1.0083569801399428</c:v>
                </c:pt>
                <c:pt idx="9">
                  <c:v>-1.0083569801399428</c:v>
                </c:pt>
                <c:pt idx="10">
                  <c:v>-1.0083569801399428</c:v>
                </c:pt>
                <c:pt idx="11">
                  <c:v>-1.0083569801399428</c:v>
                </c:pt>
                <c:pt idx="12">
                  <c:v>-1.0083569801399428</c:v>
                </c:pt>
                <c:pt idx="13">
                  <c:v>-1.0083569801399428</c:v>
                </c:pt>
                <c:pt idx="14">
                  <c:v>-1.0083569801399428</c:v>
                </c:pt>
                <c:pt idx="15">
                  <c:v>-1.0083569801399428</c:v>
                </c:pt>
                <c:pt idx="16">
                  <c:v>-1.0083569801399428</c:v>
                </c:pt>
                <c:pt idx="17">
                  <c:v>-1.0083569801399428</c:v>
                </c:pt>
                <c:pt idx="18">
                  <c:v>-1.0083569801399428</c:v>
                </c:pt>
                <c:pt idx="19">
                  <c:v>-1.0083569801399428</c:v>
                </c:pt>
                <c:pt idx="20">
                  <c:v>-1.0083569801399428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9E-461D-ADF0-5E6D11641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604352"/>
        <c:axId val="147960726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'EWMA-excluded'!$F$2</c15:sqref>
                        </c15:formulaRef>
                      </c:ext>
                    </c:extLst>
                    <c:strCache>
                      <c:ptCount val="1"/>
                      <c:pt idx="0">
                        <c:v>CD4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tar"/>
                  <c:size val="5"/>
                  <c:spPr>
                    <a:noFill/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'EWMA-excluded'!$F$5:$F$24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0.16</c:v>
                      </c:pt>
                      <c:pt idx="1">
                        <c:v>-0.2</c:v>
                      </c:pt>
                      <c:pt idx="2">
                        <c:v>0.18</c:v>
                      </c:pt>
                      <c:pt idx="3">
                        <c:v>-0.08</c:v>
                      </c:pt>
                      <c:pt idx="4">
                        <c:v>0.46</c:v>
                      </c:pt>
                      <c:pt idx="5">
                        <c:v>-0.22</c:v>
                      </c:pt>
                      <c:pt idx="6">
                        <c:v>2.4900000000000002</c:v>
                      </c:pt>
                      <c:pt idx="7">
                        <c:v>0.82</c:v>
                      </c:pt>
                      <c:pt idx="8">
                        <c:v>1.69</c:v>
                      </c:pt>
                      <c:pt idx="9">
                        <c:v>0.5</c:v>
                      </c:pt>
                      <c:pt idx="10">
                        <c:v>0.47</c:v>
                      </c:pt>
                      <c:pt idx="11">
                        <c:v>2.93</c:v>
                      </c:pt>
                      <c:pt idx="12">
                        <c:v>-0.41</c:v>
                      </c:pt>
                      <c:pt idx="13">
                        <c:v>-0.05</c:v>
                      </c:pt>
                      <c:pt idx="14">
                        <c:v>-3.15</c:v>
                      </c:pt>
                      <c:pt idx="15">
                        <c:v>-3.64</c:v>
                      </c:pt>
                      <c:pt idx="16">
                        <c:v>0.85</c:v>
                      </c:pt>
                      <c:pt idx="17">
                        <c:v>0.72</c:v>
                      </c:pt>
                      <c:pt idx="18">
                        <c:v>1.37</c:v>
                      </c:pt>
                      <c:pt idx="19">
                        <c:v>0.66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09E-461D-ADF0-5E6D1164137E}"/>
                  </c:ext>
                </c:extLst>
              </c15:ser>
            </c15:filteredLineSeries>
          </c:ext>
        </c:extLst>
      </c:lineChart>
      <c:catAx>
        <c:axId val="1479604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07264"/>
        <c:crosses val="autoZero"/>
        <c:auto val="1"/>
        <c:lblAlgn val="ctr"/>
        <c:lblOffset val="100"/>
        <c:noMultiLvlLbl val="0"/>
      </c:catAx>
      <c:valAx>
        <c:axId val="14796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043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1"/>
                </a:solidFill>
              </a:rPr>
              <a:t>Shewhart CD4</a:t>
            </a:r>
          </a:p>
        </c:rich>
      </c:tx>
      <c:layout>
        <c:manualLayout>
          <c:xMode val="edge"/>
          <c:yMode val="edge"/>
          <c:x val="1.2184591360736711E-2"/>
          <c:y val="5.253106674878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56191803856009"/>
          <c:y val="0.10686432135445771"/>
          <c:w val="0.84022121308747832"/>
          <c:h val="0.81816124161096859"/>
        </c:manualLayout>
      </c:layout>
      <c:lineChart>
        <c:grouping val="standard"/>
        <c:varyColors val="0"/>
        <c:ser>
          <c:idx val="0"/>
          <c:order val="0"/>
          <c:tx>
            <c:strRef>
              <c:f>'EWMA-excluded'!$I$3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CL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11-4BA4-8CBB-2AE2E4DBB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'EWMA-excluded'!$I$5:$I$24</c:f>
              <c:numCache>
                <c:formatCode>0.00</c:formatCode>
                <c:ptCount val="20"/>
                <c:pt idx="0">
                  <c:v>0.27749999999999991</c:v>
                </c:pt>
                <c:pt idx="1">
                  <c:v>0.27749999999999991</c:v>
                </c:pt>
                <c:pt idx="2">
                  <c:v>0.27749999999999991</c:v>
                </c:pt>
                <c:pt idx="3">
                  <c:v>0.27749999999999991</c:v>
                </c:pt>
                <c:pt idx="4">
                  <c:v>0.27749999999999991</c:v>
                </c:pt>
                <c:pt idx="5">
                  <c:v>0.27749999999999991</c:v>
                </c:pt>
                <c:pt idx="6">
                  <c:v>0.27749999999999991</c:v>
                </c:pt>
                <c:pt idx="7">
                  <c:v>0.27749999999999991</c:v>
                </c:pt>
                <c:pt idx="8">
                  <c:v>0.27749999999999991</c:v>
                </c:pt>
                <c:pt idx="9">
                  <c:v>0.27749999999999991</c:v>
                </c:pt>
                <c:pt idx="10">
                  <c:v>0.27749999999999991</c:v>
                </c:pt>
                <c:pt idx="11">
                  <c:v>0.27749999999999991</c:v>
                </c:pt>
                <c:pt idx="12">
                  <c:v>0.27749999999999991</c:v>
                </c:pt>
                <c:pt idx="13">
                  <c:v>0.27749999999999991</c:v>
                </c:pt>
                <c:pt idx="14">
                  <c:v>0.27749999999999991</c:v>
                </c:pt>
                <c:pt idx="15">
                  <c:v>0.27749999999999991</c:v>
                </c:pt>
                <c:pt idx="16">
                  <c:v>0.27749999999999991</c:v>
                </c:pt>
                <c:pt idx="17">
                  <c:v>0.27749999999999991</c:v>
                </c:pt>
                <c:pt idx="18">
                  <c:v>0.27749999999999991</c:v>
                </c:pt>
                <c:pt idx="19">
                  <c:v>0.27749999999999991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C-4FC1-A831-F907466A2DCB}"/>
            </c:ext>
          </c:extLst>
        </c:ser>
        <c:ser>
          <c:idx val="1"/>
          <c:order val="1"/>
          <c:tx>
            <c:strRef>
              <c:f>'EWMA-excluded'!$K$3</c:f>
              <c:strCache>
                <c:ptCount val="1"/>
                <c:pt idx="0">
                  <c:v>3UCL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11-4BA4-8CBB-2AE2E4DBB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'EWMA-excluded'!$K$5:$K$24</c:f>
              <c:numCache>
                <c:formatCode>0.00</c:formatCode>
                <c:ptCount val="20"/>
                <c:pt idx="0">
                  <c:v>4.8689277965058224</c:v>
                </c:pt>
                <c:pt idx="1">
                  <c:v>4.8689277965058224</c:v>
                </c:pt>
                <c:pt idx="2">
                  <c:v>4.8689277965058224</c:v>
                </c:pt>
                <c:pt idx="3">
                  <c:v>4.8689277965058224</c:v>
                </c:pt>
                <c:pt idx="4">
                  <c:v>4.8689277965058224</c:v>
                </c:pt>
                <c:pt idx="5">
                  <c:v>4.8689277965058224</c:v>
                </c:pt>
                <c:pt idx="6">
                  <c:v>4.8689277965058224</c:v>
                </c:pt>
                <c:pt idx="7">
                  <c:v>4.8689277965058224</c:v>
                </c:pt>
                <c:pt idx="8">
                  <c:v>4.8689277965058224</c:v>
                </c:pt>
                <c:pt idx="9">
                  <c:v>4.8689277965058224</c:v>
                </c:pt>
                <c:pt idx="10">
                  <c:v>4.8689277965058224</c:v>
                </c:pt>
                <c:pt idx="11">
                  <c:v>4.8689277965058224</c:v>
                </c:pt>
                <c:pt idx="12">
                  <c:v>4.8689277965058224</c:v>
                </c:pt>
                <c:pt idx="13">
                  <c:v>4.8689277965058224</c:v>
                </c:pt>
                <c:pt idx="14">
                  <c:v>4.8689277965058224</c:v>
                </c:pt>
                <c:pt idx="15">
                  <c:v>4.8689277965058224</c:v>
                </c:pt>
                <c:pt idx="16">
                  <c:v>4.8689277965058224</c:v>
                </c:pt>
                <c:pt idx="17">
                  <c:v>4.8689277965058224</c:v>
                </c:pt>
                <c:pt idx="18">
                  <c:v>4.8689277965058224</c:v>
                </c:pt>
                <c:pt idx="19">
                  <c:v>4.8689277965058224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DC-4FC1-A831-F907466A2DCB}"/>
            </c:ext>
          </c:extLst>
        </c:ser>
        <c:ser>
          <c:idx val="2"/>
          <c:order val="2"/>
          <c:tx>
            <c:strRef>
              <c:f>'EWMA-excluded'!$M$3</c:f>
              <c:strCache>
                <c:ptCount val="1"/>
                <c:pt idx="0">
                  <c:v>3LCL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-3LCL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11-4BA4-8CBB-2AE2E4DBB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'EWMA-excluded'!$M$5:$M$24</c:f>
              <c:numCache>
                <c:formatCode>0.00</c:formatCode>
                <c:ptCount val="20"/>
                <c:pt idx="0">
                  <c:v>-4.3139277965058227</c:v>
                </c:pt>
                <c:pt idx="1">
                  <c:v>-4.3139277965058227</c:v>
                </c:pt>
                <c:pt idx="2">
                  <c:v>-4.3139277965058227</c:v>
                </c:pt>
                <c:pt idx="3">
                  <c:v>-4.3139277965058227</c:v>
                </c:pt>
                <c:pt idx="4">
                  <c:v>-4.3139277965058227</c:v>
                </c:pt>
                <c:pt idx="5">
                  <c:v>-4.3139277965058227</c:v>
                </c:pt>
                <c:pt idx="6">
                  <c:v>-4.3139277965058227</c:v>
                </c:pt>
                <c:pt idx="7">
                  <c:v>-4.3139277965058227</c:v>
                </c:pt>
                <c:pt idx="8">
                  <c:v>-4.3139277965058227</c:v>
                </c:pt>
                <c:pt idx="9">
                  <c:v>-4.3139277965058227</c:v>
                </c:pt>
                <c:pt idx="10">
                  <c:v>-4.3139277965058227</c:v>
                </c:pt>
                <c:pt idx="11">
                  <c:v>-4.3139277965058227</c:v>
                </c:pt>
                <c:pt idx="12">
                  <c:v>-4.3139277965058227</c:v>
                </c:pt>
                <c:pt idx="13">
                  <c:v>-4.3139277965058227</c:v>
                </c:pt>
                <c:pt idx="14">
                  <c:v>-4.3139277965058227</c:v>
                </c:pt>
                <c:pt idx="15">
                  <c:v>-4.3139277965058227</c:v>
                </c:pt>
                <c:pt idx="16">
                  <c:v>-4.3139277965058227</c:v>
                </c:pt>
                <c:pt idx="17">
                  <c:v>-4.3139277965058227</c:v>
                </c:pt>
                <c:pt idx="18">
                  <c:v>-4.3139277965058227</c:v>
                </c:pt>
                <c:pt idx="19">
                  <c:v>-4.3139277965058227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DC-4FC1-A831-F907466A2DCB}"/>
            </c:ext>
          </c:extLst>
        </c:ser>
        <c:ser>
          <c:idx val="3"/>
          <c:order val="3"/>
          <c:tx>
            <c:strRef>
              <c:f>'EWMA-excluded'!$F$2</c:f>
              <c:strCache>
                <c:ptCount val="1"/>
                <c:pt idx="0">
                  <c:v>CD4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'EWMA-excluded'!$F$5:$F$24</c:f>
              <c:numCache>
                <c:formatCode>General</c:formatCode>
                <c:ptCount val="20"/>
                <c:pt idx="0">
                  <c:v>0.16</c:v>
                </c:pt>
                <c:pt idx="1">
                  <c:v>-0.2</c:v>
                </c:pt>
                <c:pt idx="2">
                  <c:v>0.18</c:v>
                </c:pt>
                <c:pt idx="3">
                  <c:v>-0.08</c:v>
                </c:pt>
                <c:pt idx="4">
                  <c:v>0.46</c:v>
                </c:pt>
                <c:pt idx="5">
                  <c:v>-0.22</c:v>
                </c:pt>
                <c:pt idx="6">
                  <c:v>2.4900000000000002</c:v>
                </c:pt>
                <c:pt idx="7">
                  <c:v>0.82</c:v>
                </c:pt>
                <c:pt idx="8">
                  <c:v>1.69</c:v>
                </c:pt>
                <c:pt idx="9">
                  <c:v>0.5</c:v>
                </c:pt>
                <c:pt idx="10">
                  <c:v>0.47</c:v>
                </c:pt>
                <c:pt idx="11">
                  <c:v>2.93</c:v>
                </c:pt>
                <c:pt idx="12">
                  <c:v>-0.41</c:v>
                </c:pt>
                <c:pt idx="13">
                  <c:v>-0.05</c:v>
                </c:pt>
                <c:pt idx="14">
                  <c:v>-3.15</c:v>
                </c:pt>
                <c:pt idx="15">
                  <c:v>-3.64</c:v>
                </c:pt>
                <c:pt idx="16">
                  <c:v>0.85</c:v>
                </c:pt>
                <c:pt idx="17">
                  <c:v>0.72</c:v>
                </c:pt>
                <c:pt idx="18">
                  <c:v>1.37</c:v>
                </c:pt>
                <c:pt idx="19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DC-4FC1-A831-F907466A2DCB}"/>
            </c:ext>
          </c:extLst>
        </c:ser>
        <c:ser>
          <c:idx val="4"/>
          <c:order val="4"/>
          <c:tx>
            <c:strRef>
              <c:f>'EWMA-excluded'!$J$3</c:f>
              <c:strCache>
                <c:ptCount val="1"/>
                <c:pt idx="0">
                  <c:v>2UCL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2UCL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11-4BA4-8CBB-2AE2E4DBB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'EWMA-excluded'!$J$5:$J$24</c:f>
              <c:numCache>
                <c:formatCode>0.00</c:formatCode>
                <c:ptCount val="20"/>
                <c:pt idx="0">
                  <c:v>3.3384518643372152</c:v>
                </c:pt>
                <c:pt idx="1">
                  <c:v>3.3384518643372152</c:v>
                </c:pt>
                <c:pt idx="2">
                  <c:v>3.3384518643372152</c:v>
                </c:pt>
                <c:pt idx="3">
                  <c:v>3.3384518643372152</c:v>
                </c:pt>
                <c:pt idx="4">
                  <c:v>3.3384518643372152</c:v>
                </c:pt>
                <c:pt idx="5">
                  <c:v>3.3384518643372152</c:v>
                </c:pt>
                <c:pt idx="6">
                  <c:v>3.3384518643372152</c:v>
                </c:pt>
                <c:pt idx="7">
                  <c:v>3.3384518643372152</c:v>
                </c:pt>
                <c:pt idx="8">
                  <c:v>3.3384518643372152</c:v>
                </c:pt>
                <c:pt idx="9">
                  <c:v>3.3384518643372152</c:v>
                </c:pt>
                <c:pt idx="10">
                  <c:v>3.3384518643372152</c:v>
                </c:pt>
                <c:pt idx="11">
                  <c:v>3.3384518643372152</c:v>
                </c:pt>
                <c:pt idx="12">
                  <c:v>3.3384518643372152</c:v>
                </c:pt>
                <c:pt idx="13">
                  <c:v>3.3384518643372152</c:v>
                </c:pt>
                <c:pt idx="14">
                  <c:v>3.3384518643372152</c:v>
                </c:pt>
                <c:pt idx="15">
                  <c:v>3.3384518643372152</c:v>
                </c:pt>
                <c:pt idx="16">
                  <c:v>3.3384518643372152</c:v>
                </c:pt>
                <c:pt idx="17">
                  <c:v>3.3384518643372152</c:v>
                </c:pt>
                <c:pt idx="18">
                  <c:v>3.3384518643372152</c:v>
                </c:pt>
                <c:pt idx="19">
                  <c:v>3.3384518643372152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DC-4FC1-A831-F907466A2DCB}"/>
            </c:ext>
          </c:extLst>
        </c:ser>
        <c:ser>
          <c:idx val="5"/>
          <c:order val="5"/>
          <c:tx>
            <c:strRef>
              <c:f>'EWMA-excluded'!$L$3</c:f>
              <c:strCache>
                <c:ptCount val="1"/>
                <c:pt idx="0">
                  <c:v>2LCL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-2LCL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11-4BA4-8CBB-2AE2E4DBB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'EWMA-excluded'!$L$5:$L$24</c:f>
              <c:numCache>
                <c:formatCode>0.00</c:formatCode>
                <c:ptCount val="20"/>
                <c:pt idx="0">
                  <c:v>-2.7834518643372155</c:v>
                </c:pt>
                <c:pt idx="1">
                  <c:v>-2.7834518643372155</c:v>
                </c:pt>
                <c:pt idx="2">
                  <c:v>-2.7834518643372155</c:v>
                </c:pt>
                <c:pt idx="3">
                  <c:v>-2.7834518643372155</c:v>
                </c:pt>
                <c:pt idx="4">
                  <c:v>-2.7834518643372155</c:v>
                </c:pt>
                <c:pt idx="5">
                  <c:v>-2.7834518643372155</c:v>
                </c:pt>
                <c:pt idx="6">
                  <c:v>-2.7834518643372155</c:v>
                </c:pt>
                <c:pt idx="7">
                  <c:v>-2.7834518643372155</c:v>
                </c:pt>
                <c:pt idx="8">
                  <c:v>-2.7834518643372155</c:v>
                </c:pt>
                <c:pt idx="9">
                  <c:v>-2.7834518643372155</c:v>
                </c:pt>
                <c:pt idx="10">
                  <c:v>-2.7834518643372155</c:v>
                </c:pt>
                <c:pt idx="11">
                  <c:v>-2.7834518643372155</c:v>
                </c:pt>
                <c:pt idx="12">
                  <c:v>-2.7834518643372155</c:v>
                </c:pt>
                <c:pt idx="13">
                  <c:v>-2.7834518643372155</c:v>
                </c:pt>
                <c:pt idx="14">
                  <c:v>-2.7834518643372155</c:v>
                </c:pt>
                <c:pt idx="15">
                  <c:v>-2.7834518643372155</c:v>
                </c:pt>
                <c:pt idx="16">
                  <c:v>-2.7834518643372155</c:v>
                </c:pt>
                <c:pt idx="17">
                  <c:v>-2.7834518643372155</c:v>
                </c:pt>
                <c:pt idx="18">
                  <c:v>-2.7834518643372155</c:v>
                </c:pt>
                <c:pt idx="19">
                  <c:v>-2.7834518643372155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DC-4FC1-A831-F907466A2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616832"/>
        <c:axId val="1479613088"/>
      </c:lineChart>
      <c:catAx>
        <c:axId val="1479616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13088"/>
        <c:crosses val="autoZero"/>
        <c:auto val="1"/>
        <c:lblAlgn val="ctr"/>
        <c:lblOffset val="100"/>
        <c:noMultiLvlLbl val="0"/>
      </c:catAx>
      <c:valAx>
        <c:axId val="14796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79616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84F71-A520-48E9-81E8-E95AA8350961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747EBB-558F-4EFC-AB1C-277D6C7691AF}">
      <dgm:prSet phldrT="[Text]" custT="1"/>
      <dgm:spPr/>
      <dgm:t>
        <a:bodyPr/>
        <a:lstStyle/>
        <a:p>
          <a:r>
            <a:rPr lang="en-US" sz="2400" dirty="0" smtClean="0">
              <a:latin typeface="Garamond" panose="02020404030301010803" pitchFamily="18" charset="0"/>
            </a:rPr>
            <a:t>Reviewed </a:t>
          </a:r>
          <a:r>
            <a:rPr lang="en-US" sz="2400" dirty="0" smtClean="0">
              <a:latin typeface="Garamond" panose="02020404030301010803" pitchFamily="18" charset="0"/>
            </a:rPr>
            <a:t>UK-NEQAS </a:t>
          </a:r>
          <a:r>
            <a:rPr lang="en-US" sz="2400" dirty="0" smtClean="0">
              <a:latin typeface="Garamond" panose="02020404030301010803" pitchFamily="18" charset="0"/>
            </a:rPr>
            <a:t>CD4 Results: (</a:t>
          </a:r>
          <a:r>
            <a:rPr lang="en-US" sz="2400" dirty="0" smtClean="0">
              <a:latin typeface="Garamond" panose="02020404030301010803" pitchFamily="18" charset="0"/>
            </a:rPr>
            <a:t>2015-2016</a:t>
          </a:r>
          <a:r>
            <a:rPr lang="en-US" sz="2400" dirty="0" smtClean="0">
              <a:latin typeface="Garamond" panose="02020404030301010803" pitchFamily="18" charset="0"/>
            </a:rPr>
            <a:t>)</a:t>
          </a:r>
          <a:endParaRPr lang="en-US" sz="2400" dirty="0">
            <a:latin typeface="Garamond" panose="02020404030301010803" pitchFamily="18" charset="0"/>
          </a:endParaRPr>
        </a:p>
      </dgm:t>
    </dgm:pt>
    <dgm:pt modelId="{0A8672F5-E14F-48B5-9D1D-29FD22742435}" type="parTrans" cxnId="{7A8CAB0D-2AEF-449A-9624-C28B69BC5B66}">
      <dgm:prSet/>
      <dgm:spPr/>
      <dgm:t>
        <a:bodyPr/>
        <a:lstStyle/>
        <a:p>
          <a:endParaRPr lang="en-US"/>
        </a:p>
      </dgm:t>
    </dgm:pt>
    <dgm:pt modelId="{49FC00DF-2B57-47B0-8671-CC4154225D02}" type="sibTrans" cxnId="{7A8CAB0D-2AEF-449A-9624-C28B69BC5B66}">
      <dgm:prSet/>
      <dgm:spPr/>
      <dgm:t>
        <a:bodyPr/>
        <a:lstStyle/>
        <a:p>
          <a:endParaRPr lang="en-US"/>
        </a:p>
      </dgm:t>
    </dgm:pt>
    <dgm:pt modelId="{E2899893-6DD3-473D-BFC0-A8D3F9B8A547}">
      <dgm:prSet phldrT="[Text]" custT="1"/>
      <dgm:spPr/>
      <dgm:t>
        <a:bodyPr/>
        <a:lstStyle/>
        <a:p>
          <a:r>
            <a:rPr lang="en-US" sz="2400" dirty="0" smtClean="0">
              <a:latin typeface="Garamond" panose="02020404030301010803" pitchFamily="18" charset="0"/>
            </a:rPr>
            <a:t>Determined Control limits </a:t>
          </a:r>
          <a:endParaRPr lang="en-US" sz="2400" dirty="0">
            <a:latin typeface="Garamond" panose="02020404030301010803" pitchFamily="18" charset="0"/>
          </a:endParaRPr>
        </a:p>
      </dgm:t>
    </dgm:pt>
    <dgm:pt modelId="{6FC74F2A-C901-4F93-B140-567B7DEAB9A0}" type="parTrans" cxnId="{1FAC2ABE-82F0-4C9B-95A5-2D6CFE0928A0}">
      <dgm:prSet/>
      <dgm:spPr/>
      <dgm:t>
        <a:bodyPr/>
        <a:lstStyle/>
        <a:p>
          <a:endParaRPr lang="en-US"/>
        </a:p>
      </dgm:t>
    </dgm:pt>
    <dgm:pt modelId="{AACF35FB-04F7-4D6B-BE5E-90B57FA9C162}" type="sibTrans" cxnId="{1FAC2ABE-82F0-4C9B-95A5-2D6CFE0928A0}">
      <dgm:prSet/>
      <dgm:spPr/>
      <dgm:t>
        <a:bodyPr/>
        <a:lstStyle/>
        <a:p>
          <a:endParaRPr lang="en-US"/>
        </a:p>
      </dgm:t>
    </dgm:pt>
    <dgm:pt modelId="{E8680CD7-E3E8-4A2B-A233-96714EADDE7F}">
      <dgm:prSet phldrT="[Text]" custT="1"/>
      <dgm:spPr/>
      <dgm:t>
        <a:bodyPr/>
        <a:lstStyle/>
        <a:p>
          <a:r>
            <a:rPr lang="en-US" sz="2400" dirty="0" smtClean="0">
              <a:latin typeface="Garamond" panose="02020404030301010803" pitchFamily="18" charset="0"/>
            </a:rPr>
            <a:t>EWMA charts</a:t>
          </a:r>
          <a:endParaRPr lang="en-US" sz="2400" dirty="0">
            <a:latin typeface="Garamond" panose="02020404030301010803" pitchFamily="18" charset="0"/>
          </a:endParaRPr>
        </a:p>
      </dgm:t>
    </dgm:pt>
    <dgm:pt modelId="{97A3B703-CB0C-4EE9-B5ED-441BC376C90D}" type="parTrans" cxnId="{1C3CFCF1-AFA4-4156-8542-7916C0E53B6B}">
      <dgm:prSet/>
      <dgm:spPr/>
      <dgm:t>
        <a:bodyPr/>
        <a:lstStyle/>
        <a:p>
          <a:endParaRPr lang="en-US"/>
        </a:p>
      </dgm:t>
    </dgm:pt>
    <dgm:pt modelId="{578F8A39-B43F-4228-9E31-398FF47CF49C}" type="sibTrans" cxnId="{1C3CFCF1-AFA4-4156-8542-7916C0E53B6B}">
      <dgm:prSet/>
      <dgm:spPr/>
      <dgm:t>
        <a:bodyPr/>
        <a:lstStyle/>
        <a:p>
          <a:endParaRPr lang="en-US"/>
        </a:p>
      </dgm:t>
    </dgm:pt>
    <dgm:pt modelId="{554DBA4B-EE88-4318-8254-3611B65709BF}">
      <dgm:prSet phldrT="[Text]" custT="1"/>
      <dgm:spPr/>
      <dgm:t>
        <a:bodyPr/>
        <a:lstStyle/>
        <a:p>
          <a:r>
            <a:rPr lang="en-US" sz="2400" dirty="0" err="1" smtClean="0">
              <a:latin typeface="Garamond" panose="02020404030301010803" pitchFamily="18" charset="0"/>
            </a:rPr>
            <a:t>Shewhart</a:t>
          </a:r>
          <a:r>
            <a:rPr lang="en-US" sz="2400" dirty="0" smtClean="0">
              <a:latin typeface="Garamond" panose="02020404030301010803" pitchFamily="18" charset="0"/>
            </a:rPr>
            <a:t> control charts</a:t>
          </a:r>
          <a:endParaRPr lang="en-US" sz="2400" dirty="0">
            <a:latin typeface="Garamond" panose="02020404030301010803" pitchFamily="18" charset="0"/>
          </a:endParaRPr>
        </a:p>
      </dgm:t>
    </dgm:pt>
    <dgm:pt modelId="{39F42BE0-C2DF-4D7A-8B65-DF828FAB95C6}" type="sibTrans" cxnId="{F22508B4-CB99-4C21-9807-12C676A8C59E}">
      <dgm:prSet/>
      <dgm:spPr/>
      <dgm:t>
        <a:bodyPr/>
        <a:lstStyle/>
        <a:p>
          <a:endParaRPr lang="en-US"/>
        </a:p>
      </dgm:t>
    </dgm:pt>
    <dgm:pt modelId="{10DD1B9A-8414-41C4-A700-8AFFDDD97E9F}" type="parTrans" cxnId="{F22508B4-CB99-4C21-9807-12C676A8C59E}">
      <dgm:prSet/>
      <dgm:spPr/>
      <dgm:t>
        <a:bodyPr/>
        <a:lstStyle/>
        <a:p>
          <a:endParaRPr lang="en-US"/>
        </a:p>
      </dgm:t>
    </dgm:pt>
    <dgm:pt modelId="{2262E5C2-CCD9-406B-B0F3-D342F95AAD6D}">
      <dgm:prSet phldrT="[Text]" custT="1"/>
      <dgm:spPr/>
      <dgm:t>
        <a:bodyPr/>
        <a:lstStyle/>
        <a:p>
          <a:r>
            <a:rPr lang="en-US" sz="2400" dirty="0" smtClean="0">
              <a:latin typeface="Garamond" panose="02020404030301010803" pitchFamily="18" charset="0"/>
            </a:rPr>
            <a:t>Constructed Charts</a:t>
          </a:r>
          <a:endParaRPr lang="en-US" sz="2400" dirty="0">
            <a:latin typeface="Garamond" panose="02020404030301010803" pitchFamily="18" charset="0"/>
          </a:endParaRPr>
        </a:p>
      </dgm:t>
    </dgm:pt>
    <dgm:pt modelId="{13ECBDD6-0901-4CEE-BA35-E45163E7D442}" type="sibTrans" cxnId="{63909329-03F9-4691-9D06-59D86B5C7C0F}">
      <dgm:prSet/>
      <dgm:spPr/>
      <dgm:t>
        <a:bodyPr/>
        <a:lstStyle/>
        <a:p>
          <a:endParaRPr lang="en-US"/>
        </a:p>
      </dgm:t>
    </dgm:pt>
    <dgm:pt modelId="{35934E70-FE88-4B4B-8E5C-2EA96CB9A1E6}" type="parTrans" cxnId="{63909329-03F9-4691-9D06-59D86B5C7C0F}">
      <dgm:prSet/>
      <dgm:spPr/>
      <dgm:t>
        <a:bodyPr/>
        <a:lstStyle/>
        <a:p>
          <a:endParaRPr lang="en-US"/>
        </a:p>
      </dgm:t>
    </dgm:pt>
    <dgm:pt modelId="{E5A3277E-C619-45E7-AE9E-F7D8819C17DE}">
      <dgm:prSet custT="1"/>
      <dgm:spPr/>
      <dgm:t>
        <a:bodyPr/>
        <a:lstStyle/>
        <a:p>
          <a:r>
            <a:rPr lang="en-US" sz="2400" dirty="0" smtClean="0">
              <a:latin typeface="Garamond" panose="02020404030301010803" pitchFamily="18" charset="0"/>
            </a:rPr>
            <a:t>Monitored performance</a:t>
          </a:r>
          <a:endParaRPr lang="en-US" sz="2400" dirty="0">
            <a:latin typeface="Garamond" panose="02020404030301010803" pitchFamily="18" charset="0"/>
          </a:endParaRPr>
        </a:p>
      </dgm:t>
    </dgm:pt>
    <dgm:pt modelId="{AF1F61C2-6CA0-4652-A3C1-68DE9C383B36}" type="parTrans" cxnId="{65A469C8-2EF1-4444-9FC8-0294DD59F430}">
      <dgm:prSet/>
      <dgm:spPr/>
      <dgm:t>
        <a:bodyPr/>
        <a:lstStyle/>
        <a:p>
          <a:endParaRPr lang="en-US"/>
        </a:p>
      </dgm:t>
    </dgm:pt>
    <dgm:pt modelId="{609FFCA6-DFFB-43F1-AA6D-C11E49667E77}" type="sibTrans" cxnId="{65A469C8-2EF1-4444-9FC8-0294DD59F430}">
      <dgm:prSet/>
      <dgm:spPr/>
      <dgm:t>
        <a:bodyPr/>
        <a:lstStyle/>
        <a:p>
          <a:endParaRPr lang="en-US"/>
        </a:p>
      </dgm:t>
    </dgm:pt>
    <dgm:pt modelId="{E09D9F28-A808-4CE8-A5F2-987243827DFE}" type="pres">
      <dgm:prSet presAssocID="{A4F84F71-A520-48E9-81E8-E95AA835096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B55EC0-C273-4D60-B00C-C03B264AC5CC}" type="pres">
      <dgm:prSet presAssocID="{A4F84F71-A520-48E9-81E8-E95AA8350961}" presName="arrow" presStyleLbl="bgShp" presStyleIdx="0" presStyleCnt="1"/>
      <dgm:spPr/>
    </dgm:pt>
    <dgm:pt modelId="{FAF68122-5493-4C08-89D4-B504C38D19A1}" type="pres">
      <dgm:prSet presAssocID="{A4F84F71-A520-48E9-81E8-E95AA8350961}" presName="arrowDiagram4" presStyleCnt="0"/>
      <dgm:spPr/>
    </dgm:pt>
    <dgm:pt modelId="{1EFFA5B6-B673-4B3C-93D5-FFEAA36E52CF}" type="pres">
      <dgm:prSet presAssocID="{51747EBB-558F-4EFC-AB1C-277D6C7691AF}" presName="bullet4a" presStyleLbl="node1" presStyleIdx="0" presStyleCnt="4"/>
      <dgm:spPr/>
    </dgm:pt>
    <dgm:pt modelId="{C27C0A7E-777F-48EE-BAE2-6D523238EE63}" type="pres">
      <dgm:prSet presAssocID="{51747EBB-558F-4EFC-AB1C-277D6C7691AF}" presName="textBox4a" presStyleLbl="revTx" presStyleIdx="0" presStyleCnt="4" custScaleX="176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C6D46-8D9A-4DCD-BB65-EF26B3FFDDFC}" type="pres">
      <dgm:prSet presAssocID="{E2899893-6DD3-473D-BFC0-A8D3F9B8A547}" presName="bullet4b" presStyleLbl="node1" presStyleIdx="1" presStyleCnt="4"/>
      <dgm:spPr/>
    </dgm:pt>
    <dgm:pt modelId="{D6DD380A-2923-45A4-9BD3-BF207E51FDB0}" type="pres">
      <dgm:prSet presAssocID="{E2899893-6DD3-473D-BFC0-A8D3F9B8A54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DC531-5AE8-4845-A541-E4E4C721239D}" type="pres">
      <dgm:prSet presAssocID="{2262E5C2-CCD9-406B-B0F3-D342F95AAD6D}" presName="bullet4c" presStyleLbl="node1" presStyleIdx="2" presStyleCnt="4"/>
      <dgm:spPr/>
    </dgm:pt>
    <dgm:pt modelId="{8D8A5316-F0CE-4C81-B740-3C26CD8A7148}" type="pres">
      <dgm:prSet presAssocID="{2262E5C2-CCD9-406B-B0F3-D342F95AAD6D}" presName="textBox4c" presStyleLbl="revTx" presStyleIdx="2" presStyleCnt="4" custScaleX="137446" custLinFactNeighborX="8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6C401-CC22-4612-B58D-AC14EF8FD6F0}" type="pres">
      <dgm:prSet presAssocID="{E5A3277E-C619-45E7-AE9E-F7D8819C17DE}" presName="bullet4d" presStyleLbl="node1" presStyleIdx="3" presStyleCnt="4"/>
      <dgm:spPr/>
    </dgm:pt>
    <dgm:pt modelId="{5A17D1F3-494F-43BA-B969-7D652264A5C3}" type="pres">
      <dgm:prSet presAssocID="{E5A3277E-C619-45E7-AE9E-F7D8819C17DE}" presName="textBox4d" presStyleLbl="revTx" presStyleIdx="3" presStyleCnt="4" custScaleX="120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909329-03F9-4691-9D06-59D86B5C7C0F}" srcId="{A4F84F71-A520-48E9-81E8-E95AA8350961}" destId="{2262E5C2-CCD9-406B-B0F3-D342F95AAD6D}" srcOrd="2" destOrd="0" parTransId="{35934E70-FE88-4B4B-8E5C-2EA96CB9A1E6}" sibTransId="{13ECBDD6-0901-4CEE-BA35-E45163E7D442}"/>
    <dgm:cxn modelId="{E9F724E2-06C3-4E8F-8A11-DF3778E166BB}" type="presOf" srcId="{554DBA4B-EE88-4318-8254-3611B65709BF}" destId="{8D8A5316-F0CE-4C81-B740-3C26CD8A7148}" srcOrd="0" destOrd="1" presId="urn:microsoft.com/office/officeart/2005/8/layout/arrow2"/>
    <dgm:cxn modelId="{F22508B4-CB99-4C21-9807-12C676A8C59E}" srcId="{2262E5C2-CCD9-406B-B0F3-D342F95AAD6D}" destId="{554DBA4B-EE88-4318-8254-3611B65709BF}" srcOrd="0" destOrd="0" parTransId="{10DD1B9A-8414-41C4-A700-8AFFDDD97E9F}" sibTransId="{39F42BE0-C2DF-4D7A-8B65-DF828FAB95C6}"/>
    <dgm:cxn modelId="{65A469C8-2EF1-4444-9FC8-0294DD59F430}" srcId="{A4F84F71-A520-48E9-81E8-E95AA8350961}" destId="{E5A3277E-C619-45E7-AE9E-F7D8819C17DE}" srcOrd="3" destOrd="0" parTransId="{AF1F61C2-6CA0-4652-A3C1-68DE9C383B36}" sibTransId="{609FFCA6-DFFB-43F1-AA6D-C11E49667E77}"/>
    <dgm:cxn modelId="{1C3CFCF1-AFA4-4156-8542-7916C0E53B6B}" srcId="{2262E5C2-CCD9-406B-B0F3-D342F95AAD6D}" destId="{E8680CD7-E3E8-4A2B-A233-96714EADDE7F}" srcOrd="1" destOrd="0" parTransId="{97A3B703-CB0C-4EE9-B5ED-441BC376C90D}" sibTransId="{578F8A39-B43F-4228-9E31-398FF47CF49C}"/>
    <dgm:cxn modelId="{F5BBAC6D-083E-4CD1-BFCC-540A1449DA73}" type="presOf" srcId="{51747EBB-558F-4EFC-AB1C-277D6C7691AF}" destId="{C27C0A7E-777F-48EE-BAE2-6D523238EE63}" srcOrd="0" destOrd="0" presId="urn:microsoft.com/office/officeart/2005/8/layout/arrow2"/>
    <dgm:cxn modelId="{F2D13E7D-849A-4C56-8E66-5A1441086011}" type="presOf" srcId="{E2899893-6DD3-473D-BFC0-A8D3F9B8A547}" destId="{D6DD380A-2923-45A4-9BD3-BF207E51FDB0}" srcOrd="0" destOrd="0" presId="urn:microsoft.com/office/officeart/2005/8/layout/arrow2"/>
    <dgm:cxn modelId="{5EB63BFB-AEB9-4E74-A9A6-CA4FAA4649AB}" type="presOf" srcId="{E8680CD7-E3E8-4A2B-A233-96714EADDE7F}" destId="{8D8A5316-F0CE-4C81-B740-3C26CD8A7148}" srcOrd="0" destOrd="2" presId="urn:microsoft.com/office/officeart/2005/8/layout/arrow2"/>
    <dgm:cxn modelId="{86A18723-CA73-4B57-AAB7-A6E8B39EA0A4}" type="presOf" srcId="{E5A3277E-C619-45E7-AE9E-F7D8819C17DE}" destId="{5A17D1F3-494F-43BA-B969-7D652264A5C3}" srcOrd="0" destOrd="0" presId="urn:microsoft.com/office/officeart/2005/8/layout/arrow2"/>
    <dgm:cxn modelId="{7AA8B789-7281-4826-A965-E60CD9C0A77C}" type="presOf" srcId="{2262E5C2-CCD9-406B-B0F3-D342F95AAD6D}" destId="{8D8A5316-F0CE-4C81-B740-3C26CD8A7148}" srcOrd="0" destOrd="0" presId="urn:microsoft.com/office/officeart/2005/8/layout/arrow2"/>
    <dgm:cxn modelId="{89D18379-A1F8-47BA-BFFF-8E209FD5B883}" type="presOf" srcId="{A4F84F71-A520-48E9-81E8-E95AA8350961}" destId="{E09D9F28-A808-4CE8-A5F2-987243827DFE}" srcOrd="0" destOrd="0" presId="urn:microsoft.com/office/officeart/2005/8/layout/arrow2"/>
    <dgm:cxn modelId="{7A8CAB0D-2AEF-449A-9624-C28B69BC5B66}" srcId="{A4F84F71-A520-48E9-81E8-E95AA8350961}" destId="{51747EBB-558F-4EFC-AB1C-277D6C7691AF}" srcOrd="0" destOrd="0" parTransId="{0A8672F5-E14F-48B5-9D1D-29FD22742435}" sibTransId="{49FC00DF-2B57-47B0-8671-CC4154225D02}"/>
    <dgm:cxn modelId="{1FAC2ABE-82F0-4C9B-95A5-2D6CFE0928A0}" srcId="{A4F84F71-A520-48E9-81E8-E95AA8350961}" destId="{E2899893-6DD3-473D-BFC0-A8D3F9B8A547}" srcOrd="1" destOrd="0" parTransId="{6FC74F2A-C901-4F93-B140-567B7DEAB9A0}" sibTransId="{AACF35FB-04F7-4D6B-BE5E-90B57FA9C162}"/>
    <dgm:cxn modelId="{35447408-D6C5-44A7-B8E2-4C8C308859EF}" type="presParOf" srcId="{E09D9F28-A808-4CE8-A5F2-987243827DFE}" destId="{AFB55EC0-C273-4D60-B00C-C03B264AC5CC}" srcOrd="0" destOrd="0" presId="urn:microsoft.com/office/officeart/2005/8/layout/arrow2"/>
    <dgm:cxn modelId="{D289B4E6-59E0-40B2-B5EF-275269E914A2}" type="presParOf" srcId="{E09D9F28-A808-4CE8-A5F2-987243827DFE}" destId="{FAF68122-5493-4C08-89D4-B504C38D19A1}" srcOrd="1" destOrd="0" presId="urn:microsoft.com/office/officeart/2005/8/layout/arrow2"/>
    <dgm:cxn modelId="{FDD92EA9-9248-4F45-9D1B-DF75FBA24347}" type="presParOf" srcId="{FAF68122-5493-4C08-89D4-B504C38D19A1}" destId="{1EFFA5B6-B673-4B3C-93D5-FFEAA36E52CF}" srcOrd="0" destOrd="0" presId="urn:microsoft.com/office/officeart/2005/8/layout/arrow2"/>
    <dgm:cxn modelId="{F94E5125-60A6-4D3E-85CC-404136A9CA57}" type="presParOf" srcId="{FAF68122-5493-4C08-89D4-B504C38D19A1}" destId="{C27C0A7E-777F-48EE-BAE2-6D523238EE63}" srcOrd="1" destOrd="0" presId="urn:microsoft.com/office/officeart/2005/8/layout/arrow2"/>
    <dgm:cxn modelId="{3BAF5715-A41A-45A7-9712-29E97C416543}" type="presParOf" srcId="{FAF68122-5493-4C08-89D4-B504C38D19A1}" destId="{8A0C6D46-8D9A-4DCD-BB65-EF26B3FFDDFC}" srcOrd="2" destOrd="0" presId="urn:microsoft.com/office/officeart/2005/8/layout/arrow2"/>
    <dgm:cxn modelId="{09888132-AA50-4059-8CDA-0A6EA5A67F50}" type="presParOf" srcId="{FAF68122-5493-4C08-89D4-B504C38D19A1}" destId="{D6DD380A-2923-45A4-9BD3-BF207E51FDB0}" srcOrd="3" destOrd="0" presId="urn:microsoft.com/office/officeart/2005/8/layout/arrow2"/>
    <dgm:cxn modelId="{314FF702-9B4A-4D61-B55F-87EDD0D677A2}" type="presParOf" srcId="{FAF68122-5493-4C08-89D4-B504C38D19A1}" destId="{FDDDC531-5AE8-4845-A541-E4E4C721239D}" srcOrd="4" destOrd="0" presId="urn:microsoft.com/office/officeart/2005/8/layout/arrow2"/>
    <dgm:cxn modelId="{E404BA32-666F-4327-A7B8-C7CF7D8BA7D8}" type="presParOf" srcId="{FAF68122-5493-4C08-89D4-B504C38D19A1}" destId="{8D8A5316-F0CE-4C81-B740-3C26CD8A7148}" srcOrd="5" destOrd="0" presId="urn:microsoft.com/office/officeart/2005/8/layout/arrow2"/>
    <dgm:cxn modelId="{966543FD-C8D3-402A-8DD7-7222F7E8FDE8}" type="presParOf" srcId="{FAF68122-5493-4C08-89D4-B504C38D19A1}" destId="{5FF6C401-CC22-4612-B58D-AC14EF8FD6F0}" srcOrd="6" destOrd="0" presId="urn:microsoft.com/office/officeart/2005/8/layout/arrow2"/>
    <dgm:cxn modelId="{90B0BCBD-3078-44F8-9C6E-2EF4C10A1859}" type="presParOf" srcId="{FAF68122-5493-4C08-89D4-B504C38D19A1}" destId="{5A17D1F3-494F-43BA-B969-7D652264A5C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5EC0-C273-4D60-B00C-C03B264AC5C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FA5B6-B673-4B3C-93D5-FFEAA36E52CF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C0A7E-777F-48EE-BAE2-6D523238EE63}">
      <dsp:nvSpPr>
        <dsp:cNvPr id="0" name=""/>
        <dsp:cNvSpPr/>
      </dsp:nvSpPr>
      <dsp:spPr>
        <a:xfrm>
          <a:off x="360953" y="4040293"/>
          <a:ext cx="2456140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aramond" panose="02020404030301010803" pitchFamily="18" charset="0"/>
            </a:rPr>
            <a:t>Reviewed </a:t>
          </a:r>
          <a:r>
            <a:rPr lang="en-US" sz="2400" kern="1200" dirty="0" smtClean="0">
              <a:latin typeface="Garamond" panose="02020404030301010803" pitchFamily="18" charset="0"/>
            </a:rPr>
            <a:t>UK-NEQAS </a:t>
          </a:r>
          <a:r>
            <a:rPr lang="en-US" sz="2400" kern="1200" dirty="0" smtClean="0">
              <a:latin typeface="Garamond" panose="02020404030301010803" pitchFamily="18" charset="0"/>
            </a:rPr>
            <a:t>CD4 Results: (</a:t>
          </a:r>
          <a:r>
            <a:rPr lang="en-US" sz="2400" kern="1200" dirty="0" smtClean="0">
              <a:latin typeface="Garamond" panose="02020404030301010803" pitchFamily="18" charset="0"/>
            </a:rPr>
            <a:t>2015-2016</a:t>
          </a:r>
          <a:r>
            <a:rPr lang="en-US" sz="2400" kern="1200" dirty="0" smtClean="0">
              <a:latin typeface="Garamond" panose="02020404030301010803" pitchFamily="18" charset="0"/>
            </a:rPr>
            <a:t>)</a:t>
          </a:r>
          <a:endParaRPr lang="en-US" sz="2400" kern="1200" dirty="0">
            <a:latin typeface="Garamond" panose="02020404030301010803" pitchFamily="18" charset="0"/>
          </a:endParaRPr>
        </a:p>
      </dsp:txBody>
      <dsp:txXfrm>
        <a:off x="360953" y="4040293"/>
        <a:ext cx="2456140" cy="1209040"/>
      </dsp:txXfrm>
    </dsp:sp>
    <dsp:sp modelId="{8A0C6D46-8D9A-4DCD-BB65-EF26B3FFDDFC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D380A-2923-45A4-9BD3-BF207E51FDB0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aramond" panose="02020404030301010803" pitchFamily="18" charset="0"/>
            </a:rPr>
            <a:t>Determined Control limits </a:t>
          </a:r>
          <a:endParaRPr lang="en-US" sz="2400" kern="1200" dirty="0">
            <a:latin typeface="Garamond" panose="02020404030301010803" pitchFamily="18" charset="0"/>
          </a:endParaRPr>
        </a:p>
      </dsp:txBody>
      <dsp:txXfrm>
        <a:off x="2283968" y="2927773"/>
        <a:ext cx="1706880" cy="2321559"/>
      </dsp:txXfrm>
    </dsp:sp>
    <dsp:sp modelId="{FDDDC531-5AE8-4845-A541-E4E4C721239D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A5316-F0CE-4C81-B740-3C26CD8A7148}">
      <dsp:nvSpPr>
        <dsp:cNvPr id="0" name=""/>
        <dsp:cNvSpPr/>
      </dsp:nvSpPr>
      <dsp:spPr>
        <a:xfrm>
          <a:off x="3842328" y="2109893"/>
          <a:ext cx="2346038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aramond" panose="02020404030301010803" pitchFamily="18" charset="0"/>
            </a:rPr>
            <a:t>Constructed Charts</a:t>
          </a:r>
          <a:endParaRPr lang="en-US" sz="2400" kern="1200" dirty="0">
            <a:latin typeface="Garamond" panose="020204040303010108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Garamond" panose="02020404030301010803" pitchFamily="18" charset="0"/>
            </a:rPr>
            <a:t>Shewhart</a:t>
          </a:r>
          <a:r>
            <a:rPr lang="en-US" sz="2400" kern="1200" dirty="0" smtClean="0">
              <a:latin typeface="Garamond" panose="02020404030301010803" pitchFamily="18" charset="0"/>
            </a:rPr>
            <a:t> control charts</a:t>
          </a:r>
          <a:endParaRPr lang="en-US" sz="2400" kern="1200" dirty="0">
            <a:latin typeface="Garamond" panose="020204040303010108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Garamond" panose="02020404030301010803" pitchFamily="18" charset="0"/>
            </a:rPr>
            <a:t>EWMA charts</a:t>
          </a:r>
          <a:endParaRPr lang="en-US" sz="2400" kern="1200" dirty="0">
            <a:latin typeface="Garamond" panose="02020404030301010803" pitchFamily="18" charset="0"/>
          </a:endParaRPr>
        </a:p>
      </dsp:txBody>
      <dsp:txXfrm>
        <a:off x="3842328" y="2109893"/>
        <a:ext cx="2346038" cy="3139440"/>
      </dsp:txXfrm>
    </dsp:sp>
    <dsp:sp modelId="{5FF6C401-CC22-4612-B58D-AC14EF8FD6F0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7D1F3-494F-43BA-B969-7D652264A5C3}">
      <dsp:nvSpPr>
        <dsp:cNvPr id="0" name=""/>
        <dsp:cNvSpPr/>
      </dsp:nvSpPr>
      <dsp:spPr>
        <a:xfrm>
          <a:off x="5755181" y="1606973"/>
          <a:ext cx="2063396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aramond" panose="02020404030301010803" pitchFamily="18" charset="0"/>
            </a:rPr>
            <a:t>Monitored performance</a:t>
          </a:r>
          <a:endParaRPr lang="en-US" sz="2400" kern="1200" dirty="0">
            <a:latin typeface="Garamond" panose="02020404030301010803" pitchFamily="18" charset="0"/>
          </a:endParaRPr>
        </a:p>
      </dsp:txBody>
      <dsp:txXfrm>
        <a:off x="5755181" y="1606973"/>
        <a:ext cx="2063396" cy="364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0.83004</cdr:x>
      <cdr:y>0.67365</cdr:y>
    </cdr:from>
    <cdr:to>
      <cdr:x>0.917</cdr:x>
      <cdr:y>0.74251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8364" y="3117273"/>
          <a:ext cx="914400" cy="318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0.37195</cdr:x>
      <cdr:y>0.32092</cdr:y>
    </cdr:from>
    <cdr:to>
      <cdr:x>0.83064</cdr:x>
      <cdr:y>0.96848</cdr:y>
    </cdr:to>
    <cdr:sp macro="" textlink="">
      <cdr:nvSpPr>
        <cdr:cNvPr id="6" name="Oval 5"/>
        <cdr:cNvSpPr/>
      </cdr:nvSpPr>
      <cdr:spPr>
        <a:xfrm xmlns:a="http://schemas.openxmlformats.org/drawingml/2006/main">
          <a:off x="2034888" y="1551709"/>
          <a:ext cx="2509404" cy="3131127"/>
        </a:xfrm>
        <a:prstGeom xmlns:a="http://schemas.openxmlformats.org/drawingml/2006/main" prst="ellipse">
          <a:avLst/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5944179"/>
            <a:ext cx="891823" cy="913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944178"/>
            <a:ext cx="891823" cy="9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149600" y="3124200"/>
            <a:ext cx="8636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0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12800" y="1905000"/>
            <a:ext cx="10871200" cy="43688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0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5944179"/>
            <a:ext cx="891823" cy="913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5944178"/>
            <a:ext cx="891823" cy="9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4EA1-DC8D-004C-BC44-C6981130087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7A0-6632-491B-9B01-B8CFCDF7B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32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5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2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6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 sz="3200">
                <a:latin typeface="Garamond" panose="02020404030301010803" pitchFamily="18" charset="0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10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8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3733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3951774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28-3355-BD48-A730-EF7A500C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66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28-3355-BD48-A730-EF7A500C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771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0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127128-3355-BD48-A730-EF7A500C4D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149600" y="3124200"/>
            <a:ext cx="8636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01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1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66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6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4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8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8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7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3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8EAF1-EB96-4AB0-8A08-CAE48DC109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22DB-C4F2-4780-8DC3-7F676F608E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250" y="5969001"/>
            <a:ext cx="769025" cy="812801"/>
          </a:xfrm>
          <a:prstGeom prst="rect">
            <a:avLst/>
          </a:prstGeom>
        </p:spPr>
      </p:pic>
      <p:sp>
        <p:nvSpPr>
          <p:cNvPr id="8" name="Subtitle 8"/>
          <p:cNvSpPr txBox="1">
            <a:spLocks/>
          </p:cNvSpPr>
          <p:nvPr/>
        </p:nvSpPr>
        <p:spPr>
          <a:xfrm>
            <a:off x="3149600" y="6050037"/>
            <a:ext cx="8686800" cy="685800"/>
          </a:xfrm>
          <a:prstGeom prst="rect">
            <a:avLst/>
          </a:prstGeom>
        </p:spPr>
        <p:txBody>
          <a:bodyPr anchor="ctr"/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733" smtClean="0"/>
              <a:t>Click to edit Master subtitle style</a:t>
            </a:r>
            <a:endParaRPr lang="en-US" sz="3733" dirty="0"/>
          </a:p>
        </p:txBody>
      </p:sp>
      <p:sp>
        <p:nvSpPr>
          <p:cNvPr id="9" name="Rectangle 8"/>
          <p:cNvSpPr/>
          <p:nvPr/>
        </p:nvSpPr>
        <p:spPr>
          <a:xfrm>
            <a:off x="914400" y="6053328"/>
            <a:ext cx="213360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/>
              <a:t>                               </a:t>
            </a:r>
            <a:r>
              <a:rPr lang="en-US" sz="2400" b="1" i="1" dirty="0" smtClean="0">
                <a:latin typeface="Cambria"/>
                <a:cs typeface="Cambria"/>
              </a:rPr>
              <a:t>“Improving the Quality of Life…”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249" y="5969000"/>
            <a:ext cx="769025" cy="812801"/>
          </a:xfrm>
          <a:prstGeom prst="rect">
            <a:avLst/>
          </a:prstGeom>
        </p:spPr>
      </p:pic>
      <p:sp>
        <p:nvSpPr>
          <p:cNvPr id="12" name="Subtitle 8"/>
          <p:cNvSpPr txBox="1">
            <a:spLocks/>
          </p:cNvSpPr>
          <p:nvPr/>
        </p:nvSpPr>
        <p:spPr>
          <a:xfrm>
            <a:off x="3149600" y="6050037"/>
            <a:ext cx="8686800" cy="685800"/>
          </a:xfrm>
          <a:prstGeom prst="rect">
            <a:avLst/>
          </a:prstGeom>
        </p:spPr>
        <p:txBody>
          <a:bodyPr anchor="ctr"/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733" smtClean="0"/>
              <a:t>Click to edit Master subtitle style</a:t>
            </a:r>
            <a:endParaRPr lang="en-US" sz="3733" dirty="0"/>
          </a:p>
        </p:txBody>
      </p:sp>
      <p:sp>
        <p:nvSpPr>
          <p:cNvPr id="13" name="Rectangle 12"/>
          <p:cNvSpPr/>
          <p:nvPr/>
        </p:nvSpPr>
        <p:spPr>
          <a:xfrm>
            <a:off x="914400" y="6053328"/>
            <a:ext cx="213360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/>
              <a:t>                               </a:t>
            </a:r>
            <a:r>
              <a:rPr lang="en-US" sz="2400" b="1" i="1" dirty="0" smtClean="0">
                <a:latin typeface="Cambria"/>
                <a:cs typeface="Cambria"/>
              </a:rPr>
              <a:t>“Improving the Quality of Life…”</a:t>
            </a:r>
          </a:p>
        </p:txBody>
      </p:sp>
    </p:spTree>
    <p:extLst>
      <p:ext uri="{BB962C8B-B14F-4D97-AF65-F5344CB8AC3E}">
        <p14:creationId xmlns:p14="http://schemas.microsoft.com/office/powerpoint/2010/main" val="38339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7128-3355-BD48-A730-EF7A500C4D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50" y="5969001"/>
            <a:ext cx="769025" cy="812801"/>
          </a:xfrm>
          <a:prstGeom prst="rect">
            <a:avLst/>
          </a:prstGeom>
        </p:spPr>
      </p:pic>
      <p:sp>
        <p:nvSpPr>
          <p:cNvPr id="8" name="Subtitle 8"/>
          <p:cNvSpPr txBox="1">
            <a:spLocks/>
          </p:cNvSpPr>
          <p:nvPr/>
        </p:nvSpPr>
        <p:spPr>
          <a:xfrm>
            <a:off x="3149600" y="6050037"/>
            <a:ext cx="8686800" cy="685800"/>
          </a:xfrm>
          <a:prstGeom prst="rect">
            <a:avLst/>
          </a:prstGeom>
        </p:spPr>
        <p:txBody>
          <a:bodyPr anchor="ctr"/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733" smtClean="0"/>
              <a:t>Click to edit Master subtitle style</a:t>
            </a:r>
            <a:endParaRPr lang="en-US" sz="3733" dirty="0"/>
          </a:p>
        </p:txBody>
      </p:sp>
      <p:sp>
        <p:nvSpPr>
          <p:cNvPr id="9" name="Rectangle 8"/>
          <p:cNvSpPr/>
          <p:nvPr/>
        </p:nvSpPr>
        <p:spPr>
          <a:xfrm>
            <a:off x="914400" y="6053328"/>
            <a:ext cx="213360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/>
              <a:t>                               </a:t>
            </a:r>
            <a:r>
              <a:rPr lang="en-US" sz="2400" b="1" i="1" dirty="0" smtClean="0">
                <a:latin typeface="Cambria"/>
                <a:cs typeface="Cambria"/>
              </a:rPr>
              <a:t>“Improving the Quality of Life…”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49" y="5969000"/>
            <a:ext cx="769025" cy="812801"/>
          </a:xfrm>
          <a:prstGeom prst="rect">
            <a:avLst/>
          </a:prstGeom>
        </p:spPr>
      </p:pic>
      <p:sp>
        <p:nvSpPr>
          <p:cNvPr id="12" name="Subtitle 8"/>
          <p:cNvSpPr txBox="1">
            <a:spLocks/>
          </p:cNvSpPr>
          <p:nvPr/>
        </p:nvSpPr>
        <p:spPr>
          <a:xfrm>
            <a:off x="3149600" y="6050037"/>
            <a:ext cx="8686800" cy="685800"/>
          </a:xfrm>
          <a:prstGeom prst="rect">
            <a:avLst/>
          </a:prstGeom>
        </p:spPr>
        <p:txBody>
          <a:bodyPr anchor="ctr"/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733" smtClean="0"/>
              <a:t>Click to edit Master subtitle style</a:t>
            </a:r>
            <a:endParaRPr lang="en-US" sz="3733" dirty="0"/>
          </a:p>
        </p:txBody>
      </p:sp>
      <p:sp>
        <p:nvSpPr>
          <p:cNvPr id="13" name="Rectangle 12"/>
          <p:cNvSpPr/>
          <p:nvPr/>
        </p:nvSpPr>
        <p:spPr>
          <a:xfrm>
            <a:off x="914400" y="6053328"/>
            <a:ext cx="213360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/>
              <a:t>                               </a:t>
            </a:r>
            <a:r>
              <a:rPr lang="en-US" sz="2400" b="1" i="1" dirty="0" smtClean="0">
                <a:latin typeface="Cambria"/>
                <a:cs typeface="Cambria"/>
              </a:rPr>
              <a:t>“Improving the Quality of Life…”</a:t>
            </a:r>
          </a:p>
        </p:txBody>
      </p:sp>
    </p:spTree>
    <p:extLst>
      <p:ext uri="{BB962C8B-B14F-4D97-AF65-F5344CB8AC3E}">
        <p14:creationId xmlns:p14="http://schemas.microsoft.com/office/powerpoint/2010/main" val="25001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22DD-A702-4CDE-80C1-C1940F0C2E9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8A98-9383-40C1-BB8B-D2FEA077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Using Statistical Process Control Charts to Monitor EQA Lab Performance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4546"/>
            <a:ext cx="9144000" cy="165576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Moses Matovu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Nov 9, 2017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HuQAS Conference </a:t>
            </a:r>
            <a:r>
              <a:rPr lang="en-US" b="1" dirty="0" smtClean="0">
                <a:latin typeface="Garamond" panose="02020404030301010803" pitchFamily="18" charset="0"/>
              </a:rPr>
              <a:t>2017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KICD-Nairobi, Kenya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20"/>
            <a:ext cx="10515600" cy="757526"/>
          </a:xfrm>
        </p:spPr>
        <p:txBody>
          <a:bodyPr/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275807"/>
              </p:ext>
            </p:extLst>
          </p:nvPr>
        </p:nvGraphicFramePr>
        <p:xfrm>
          <a:off x="542925" y="900546"/>
          <a:ext cx="11287125" cy="504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7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20"/>
            <a:ext cx="10515600" cy="757526"/>
          </a:xfrm>
        </p:spPr>
        <p:txBody>
          <a:bodyPr/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87615"/>
              </p:ext>
            </p:extLst>
          </p:nvPr>
        </p:nvGraphicFramePr>
        <p:xfrm>
          <a:off x="6359236" y="1108364"/>
          <a:ext cx="5470814" cy="483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429667"/>
              </p:ext>
            </p:extLst>
          </p:nvPr>
        </p:nvGraphicFramePr>
        <p:xfrm>
          <a:off x="209549" y="1309255"/>
          <a:ext cx="5886451" cy="483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359236" y="1510145"/>
            <a:ext cx="0" cy="443345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83378" y="2379197"/>
            <a:ext cx="3033785" cy="339558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4" grpId="0">
        <p:bldAsOne/>
      </p:bldGraphic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 and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4" y="1584545"/>
            <a:ext cx="10515600" cy="241069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ability to </a:t>
            </a:r>
            <a:r>
              <a:rPr lang="en-US" dirty="0" smtClean="0"/>
              <a:t>detect EQA performance variations </a:t>
            </a:r>
            <a:r>
              <a:rPr lang="en-US" dirty="0"/>
              <a:t>was improved by </a:t>
            </a:r>
            <a:r>
              <a:rPr lang="en-US" dirty="0" smtClean="0"/>
              <a:t>using a combination of charts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569570"/>
            <a:ext cx="10515600" cy="196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SPC is </a:t>
            </a:r>
            <a:r>
              <a:rPr lang="en-US" dirty="0" smtClean="0"/>
              <a:t>a feasible </a:t>
            </a:r>
            <a:r>
              <a:rPr lang="en-US" dirty="0" smtClean="0"/>
              <a:t>and promising </a:t>
            </a:r>
            <a:r>
              <a:rPr lang="en-US" dirty="0" smtClean="0"/>
              <a:t>way of </a:t>
            </a:r>
            <a:r>
              <a:rPr lang="en-US" dirty="0" smtClean="0"/>
              <a:t>monitoring and improving  EQA Performance </a:t>
            </a:r>
            <a:r>
              <a:rPr lang="en-US" dirty="0" smtClean="0"/>
              <a:t>outcomes and should be adopted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4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55" y="16340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Acknowledgments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76" y="1202825"/>
            <a:ext cx="1990725" cy="2295525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3"/>
          <a:srcRect t="-52" b="108"/>
          <a:stretch/>
        </p:blipFill>
        <p:spPr>
          <a:xfrm>
            <a:off x="5076092" y="1375478"/>
            <a:ext cx="1730326" cy="1800665"/>
          </a:xfrm>
          <a:prstGeom prst="rect">
            <a:avLst/>
          </a:prstGeom>
        </p:spPr>
      </p:pic>
      <p:pic>
        <p:nvPicPr>
          <p:cNvPr id="6" name="Picture 5" descr="huqas, eqa, p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r="63462" b="29327"/>
          <a:stretch/>
        </p:blipFill>
        <p:spPr bwMode="auto">
          <a:xfrm>
            <a:off x="8174182" y="1503623"/>
            <a:ext cx="2281923" cy="1544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mage result for kabale regional referral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3" t="22929" b="7380"/>
          <a:stretch/>
        </p:blipFill>
        <p:spPr bwMode="auto">
          <a:xfrm>
            <a:off x="1004543" y="3699183"/>
            <a:ext cx="3380740" cy="2256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8637562" y="4389120"/>
            <a:ext cx="243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Participants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Presentation Outline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114"/>
            <a:ext cx="10515600" cy="465850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Methods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Results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Conclusions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7418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1323762"/>
            <a:ext cx="5867400" cy="450229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 Kabale Regional Referral Hospital Lab is being fast tracked to international accreditation by </a:t>
            </a:r>
            <a:r>
              <a:rPr lang="en-US" dirty="0" smtClean="0">
                <a:latin typeface="Garamond" panose="02020404030301010803" pitchFamily="18" charset="0"/>
              </a:rPr>
              <a:t>2018. </a:t>
            </a:r>
            <a:endParaRPr lang="en-US" dirty="0" smtClean="0">
              <a:latin typeface="Garamond" panose="02020404030301010803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 Evaluation of EQA performance is a requirement for ISO 15189:2012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(Clause 5.6.3.4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968" t="9226" r="8494" b="2245"/>
          <a:stretch/>
        </p:blipFill>
        <p:spPr bwMode="auto">
          <a:xfrm>
            <a:off x="6996545" y="1267909"/>
            <a:ext cx="4973781" cy="476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875"/>
            <a:ext cx="10515600" cy="1183842"/>
          </a:xfrm>
        </p:spPr>
        <p:txBody>
          <a:bodyPr/>
          <a:lstStyle/>
          <a:p>
            <a:pPr algn="ctr"/>
            <a:r>
              <a:rPr lang="en-US" b="1" dirty="0" smtClean="0"/>
              <a:t>Problem Statement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181600" cy="484909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Review of EQA performance is a challenge.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Continual Improvement for EQA performance is lacking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mage result for kabale regional referral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122218"/>
            <a:ext cx="5209308" cy="494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6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1" y="166397"/>
            <a:ext cx="4322619" cy="9973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1" y="166397"/>
            <a:ext cx="11440619" cy="5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3" y="268143"/>
            <a:ext cx="10515600" cy="1325563"/>
          </a:xfrm>
        </p:spPr>
        <p:txBody>
          <a:bodyPr/>
          <a:lstStyle/>
          <a:p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943"/>
            <a:ext cx="10515600" cy="156513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 SPC </a:t>
            </a:r>
            <a:r>
              <a:rPr lang="en-US" dirty="0">
                <a:latin typeface="Garamond" panose="02020404030301010803" pitchFamily="18" charset="0"/>
              </a:rPr>
              <a:t>Charts reveal trends in analytical results that give early warnings of issues or problems that </a:t>
            </a:r>
            <a:r>
              <a:rPr lang="en-US" dirty="0" smtClean="0"/>
              <a:t>could be</a:t>
            </a:r>
            <a:r>
              <a:rPr lang="en-US" dirty="0" smtClean="0">
                <a:latin typeface="Garamond" panose="02020404030301010803" pitchFamily="18" charset="0"/>
              </a:rPr>
              <a:t> developing.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22073"/>
            <a:ext cx="10515600" cy="220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The aim of the study was to apply SPC techniques to monitor EQA performance for </a:t>
            </a:r>
            <a:r>
              <a:rPr lang="en-US" dirty="0" smtClean="0"/>
              <a:t>UK-NEQAS </a:t>
            </a:r>
            <a:r>
              <a:rPr lang="en-US" dirty="0" smtClean="0"/>
              <a:t>CD4.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874"/>
            <a:ext cx="10515600" cy="1131600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6651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0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55EC0-C273-4D60-B00C-C03B264A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FA5B6-B673-4B3C-93D5-FFEAA36E5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C0A7E-777F-48EE-BAE2-6D523238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C6D46-8D9A-4DCD-BB65-EF26B3FFD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DD380A-2923-45A4-9BD3-BF207E51F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DC531-5AE8-4845-A541-E4E4C721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A5316-F0CE-4C81-B740-3C26CD8A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F6C401-CC22-4612-B58D-AC14EF8FD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7D1F3-494F-43BA-B969-7D652264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185016"/>
            <a:ext cx="10515600" cy="1034184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50939"/>
              </p:ext>
            </p:extLst>
          </p:nvPr>
        </p:nvGraphicFramePr>
        <p:xfrm>
          <a:off x="512618" y="1219200"/>
          <a:ext cx="6179127" cy="480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68257"/>
              </p:ext>
            </p:extLst>
          </p:nvPr>
        </p:nvGraphicFramePr>
        <p:xfrm>
          <a:off x="6691745" y="1039092"/>
          <a:ext cx="5389419" cy="473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691745" y="1510145"/>
            <a:ext cx="0" cy="441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19"/>
            <a:ext cx="10515600" cy="979199"/>
          </a:xfrm>
        </p:spPr>
        <p:txBody>
          <a:bodyPr/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56480"/>
              </p:ext>
            </p:extLst>
          </p:nvPr>
        </p:nvGraphicFramePr>
        <p:xfrm>
          <a:off x="838199" y="886691"/>
          <a:ext cx="10852053" cy="50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3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AGHP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HPF" id="{7F81ED74-F372-0742-899B-AF43D78D22F2}" vid="{2145FAFE-E5BC-8141-8ADA-34A09B3563D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Entebbe General Hospital Lab 2</Template>
  <TotalTime>1085</TotalTime>
  <Words>236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Garamond</vt:lpstr>
      <vt:lpstr>Wingdings</vt:lpstr>
      <vt:lpstr>AGHPF</vt:lpstr>
      <vt:lpstr>1_Office Theme</vt:lpstr>
      <vt:lpstr>Office Theme</vt:lpstr>
      <vt:lpstr>Using Statistical Process Control Charts to Monitor EQA Lab Performance</vt:lpstr>
      <vt:lpstr>Presentation Outline</vt:lpstr>
      <vt:lpstr>Introduction</vt:lpstr>
      <vt:lpstr>Problem Statement</vt:lpstr>
      <vt:lpstr>PowerPoint Presentation</vt:lpstr>
      <vt:lpstr>Justification</vt:lpstr>
      <vt:lpstr>Methods</vt:lpstr>
      <vt:lpstr>Methods</vt:lpstr>
      <vt:lpstr>Results</vt:lpstr>
      <vt:lpstr>Results</vt:lpstr>
      <vt:lpstr>Results</vt:lpstr>
      <vt:lpstr>Conclusion and Recommendation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Masindi Gen Hospital Improvement Audit</dc:title>
  <dc:creator>moses matovu</dc:creator>
  <cp:lastModifiedBy>moses matovu</cp:lastModifiedBy>
  <cp:revision>75</cp:revision>
  <dcterms:created xsi:type="dcterms:W3CDTF">2017-10-27T08:39:54Z</dcterms:created>
  <dcterms:modified xsi:type="dcterms:W3CDTF">2017-11-09T08:17:39Z</dcterms:modified>
</cp:coreProperties>
</file>